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81" r:id="rId6"/>
    <p:sldId id="331" r:id="rId7"/>
    <p:sldId id="359" r:id="rId8"/>
    <p:sldId id="290" r:id="rId9"/>
    <p:sldId id="302" r:id="rId10"/>
    <p:sldId id="310" r:id="rId11"/>
    <p:sldId id="317" r:id="rId12"/>
    <p:sldId id="318" r:id="rId13"/>
    <p:sldId id="361" r:id="rId14"/>
    <p:sldId id="295" r:id="rId15"/>
    <p:sldId id="362" r:id="rId16"/>
    <p:sldId id="321" r:id="rId17"/>
    <p:sldId id="339" r:id="rId18"/>
    <p:sldId id="341" r:id="rId19"/>
    <p:sldId id="319" r:id="rId20"/>
    <p:sldId id="336" r:id="rId21"/>
    <p:sldId id="363" r:id="rId22"/>
    <p:sldId id="366" r:id="rId23"/>
    <p:sldId id="364" r:id="rId24"/>
    <p:sldId id="365" r:id="rId25"/>
    <p:sldId id="340" r:id="rId26"/>
    <p:sldId id="367" r:id="rId27"/>
    <p:sldId id="370" r:id="rId28"/>
    <p:sldId id="368" r:id="rId29"/>
    <p:sldId id="371" r:id="rId30"/>
    <p:sldId id="372" r:id="rId31"/>
    <p:sldId id="308" r:id="rId32"/>
    <p:sldId id="369" r:id="rId33"/>
    <p:sldId id="357" r:id="rId34"/>
    <p:sldId id="373" r:id="rId35"/>
    <p:sldId id="358" r:id="rId36"/>
    <p:sldId id="374" r:id="rId37"/>
    <p:sldId id="356" r:id="rId38"/>
    <p:sldId id="355" r:id="rId39"/>
    <p:sldId id="375" r:id="rId40"/>
    <p:sldId id="376" r:id="rId41"/>
    <p:sldId id="377" r:id="rId42"/>
    <p:sldId id="300" r:id="rId43"/>
    <p:sldId id="360" r:id="rId44"/>
    <p:sldId id="282" r:id="rId45"/>
    <p:sldId id="304" r:id="rId4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29AADC-FF6E-340A-604D-7ED7FDE7384F}" name="Guest User" initials="GU" userId="S::urn:spo:anon#7d1a9df75d1286849bfe44f0e837febd362f088c78e9a6c4195ca69529e3539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D996B-DDF2-4C57-83DE-CF7E2ABF1A59}" v="17" dt="2022-10-10T16:33:52.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83" autoAdjust="0"/>
    <p:restoredTop sz="94660"/>
  </p:normalViewPr>
  <p:slideViewPr>
    <p:cSldViewPr snapToGrid="0">
      <p:cViewPr varScale="1">
        <p:scale>
          <a:sx n="111" d="100"/>
          <a:sy n="111" d="100"/>
        </p:scale>
        <p:origin x="11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d1a9df75d1286849bfe44f0e837febd362f088c78e9a6c4195ca69529e35390::" providerId="AD" clId="Web-{DBCC9CDB-4F39-5C4F-51BA-2DBBC59344F9}"/>
    <pc:docChg chg="mod modSld">
      <pc:chgData name="Guest User" userId="S::urn:spo:anon#7d1a9df75d1286849bfe44f0e837febd362f088c78e9a6c4195ca69529e35390::" providerId="AD" clId="Web-{DBCC9CDB-4F39-5C4F-51BA-2DBBC59344F9}" dt="2022-07-25T13:27:14.225" v="350" actId="20577"/>
      <pc:docMkLst>
        <pc:docMk/>
      </pc:docMkLst>
      <pc:sldChg chg="modSp">
        <pc:chgData name="Guest User" userId="S::urn:spo:anon#7d1a9df75d1286849bfe44f0e837febd362f088c78e9a6c4195ca69529e35390::" providerId="AD" clId="Web-{DBCC9CDB-4F39-5C4F-51BA-2DBBC59344F9}" dt="2022-07-25T13:15:55.439" v="318" actId="20577"/>
        <pc:sldMkLst>
          <pc:docMk/>
          <pc:sldMk cId="0" sldId="282"/>
        </pc:sldMkLst>
        <pc:spChg chg="mod">
          <ac:chgData name="Guest User" userId="S::urn:spo:anon#7d1a9df75d1286849bfe44f0e837febd362f088c78e9a6c4195ca69529e35390::" providerId="AD" clId="Web-{DBCC9CDB-4F39-5C4F-51BA-2DBBC59344F9}" dt="2022-07-25T13:15:55.439" v="318" actId="20577"/>
          <ac:spMkLst>
            <pc:docMk/>
            <pc:sldMk cId="0" sldId="282"/>
            <ac:spMk id="4" creationId="{D7373FD4-5A53-43BC-BA28-59A41E349F76}"/>
          </ac:spMkLst>
        </pc:spChg>
      </pc:sldChg>
      <pc:sldChg chg="addCm">
        <pc:chgData name="Guest User" userId="S::urn:spo:anon#7d1a9df75d1286849bfe44f0e837febd362f088c78e9a6c4195ca69529e35390::" providerId="AD" clId="Web-{DBCC9CDB-4F39-5C4F-51BA-2DBBC59344F9}" dt="2022-07-25T13:02:48.433" v="1"/>
        <pc:sldMkLst>
          <pc:docMk/>
          <pc:sldMk cId="0" sldId="290"/>
        </pc:sldMkLst>
      </pc:sldChg>
      <pc:sldChg chg="modSp addCm">
        <pc:chgData name="Guest User" userId="S::urn:spo:anon#7d1a9df75d1286849bfe44f0e837febd362f088c78e9a6c4195ca69529e35390::" providerId="AD" clId="Web-{DBCC9CDB-4F39-5C4F-51BA-2DBBC59344F9}" dt="2022-07-25T13:22:17.395" v="334"/>
        <pc:sldMkLst>
          <pc:docMk/>
          <pc:sldMk cId="0" sldId="300"/>
        </pc:sldMkLst>
        <pc:spChg chg="mod">
          <ac:chgData name="Guest User" userId="S::urn:spo:anon#7d1a9df75d1286849bfe44f0e837febd362f088c78e9a6c4195ca69529e35390::" providerId="AD" clId="Web-{DBCC9CDB-4F39-5C4F-51BA-2DBBC59344F9}" dt="2022-07-25T13:21:18.316" v="333" actId="20577"/>
          <ac:spMkLst>
            <pc:docMk/>
            <pc:sldMk cId="0" sldId="300"/>
            <ac:spMk id="3" creationId="{0383A68E-1650-452D-9C1F-4B0E01464EC3}"/>
          </ac:spMkLst>
        </pc:spChg>
      </pc:sldChg>
      <pc:sldChg chg="modSp">
        <pc:chgData name="Guest User" userId="S::urn:spo:anon#7d1a9df75d1286849bfe44f0e837febd362f088c78e9a6c4195ca69529e35390::" providerId="AD" clId="Web-{DBCC9CDB-4F39-5C4F-51BA-2DBBC59344F9}" dt="2022-07-25T13:16:45.861" v="327" actId="20577"/>
        <pc:sldMkLst>
          <pc:docMk/>
          <pc:sldMk cId="0" sldId="304"/>
        </pc:sldMkLst>
        <pc:spChg chg="mod">
          <ac:chgData name="Guest User" userId="S::urn:spo:anon#7d1a9df75d1286849bfe44f0e837febd362f088c78e9a6c4195ca69529e35390::" providerId="AD" clId="Web-{DBCC9CDB-4F39-5C4F-51BA-2DBBC59344F9}" dt="2022-07-25T13:16:45.861" v="327" actId="20577"/>
          <ac:spMkLst>
            <pc:docMk/>
            <pc:sldMk cId="0" sldId="304"/>
            <ac:spMk id="3" creationId="{6B79C343-2858-4D4C-9E1D-3B8E448AB9E6}"/>
          </ac:spMkLst>
        </pc:spChg>
      </pc:sldChg>
      <pc:sldChg chg="modSp addCm modCm">
        <pc:chgData name="Guest User" userId="S::urn:spo:anon#7d1a9df75d1286849bfe44f0e837febd362f088c78e9a6c4195ca69529e35390::" providerId="AD" clId="Web-{DBCC9CDB-4F39-5C4F-51BA-2DBBC59344F9}" dt="2022-07-25T13:07:56.170" v="134"/>
        <pc:sldMkLst>
          <pc:docMk/>
          <pc:sldMk cId="2263140420" sldId="310"/>
        </pc:sldMkLst>
        <pc:spChg chg="mod">
          <ac:chgData name="Guest User" userId="S::urn:spo:anon#7d1a9df75d1286849bfe44f0e837febd362f088c78e9a6c4195ca69529e35390::" providerId="AD" clId="Web-{DBCC9CDB-4F39-5C4F-51BA-2DBBC59344F9}" dt="2022-07-25T13:07:15.654" v="133" actId="20577"/>
          <ac:spMkLst>
            <pc:docMk/>
            <pc:sldMk cId="2263140420" sldId="310"/>
            <ac:spMk id="3" creationId="{00000000-0000-0000-0000-000000000000}"/>
          </ac:spMkLst>
        </pc:spChg>
      </pc:sldChg>
      <pc:sldChg chg="modSp">
        <pc:chgData name="Guest User" userId="S::urn:spo:anon#7d1a9df75d1286849bfe44f0e837febd362f088c78e9a6c4195ca69529e35390::" providerId="AD" clId="Web-{DBCC9CDB-4F39-5C4F-51BA-2DBBC59344F9}" dt="2022-07-25T13:08:58.217" v="157" actId="20577"/>
        <pc:sldMkLst>
          <pc:docMk/>
          <pc:sldMk cId="2209710809" sldId="317"/>
        </pc:sldMkLst>
        <pc:spChg chg="mod">
          <ac:chgData name="Guest User" userId="S::urn:spo:anon#7d1a9df75d1286849bfe44f0e837febd362f088c78e9a6c4195ca69529e35390::" providerId="AD" clId="Web-{DBCC9CDB-4F39-5C4F-51BA-2DBBC59344F9}" dt="2022-07-25T13:08:58.217" v="157" actId="20577"/>
          <ac:spMkLst>
            <pc:docMk/>
            <pc:sldMk cId="2209710809" sldId="317"/>
            <ac:spMk id="3" creationId="{00000000-0000-0000-0000-000000000000}"/>
          </ac:spMkLst>
        </pc:spChg>
      </pc:sldChg>
      <pc:sldChg chg="addCm">
        <pc:chgData name="Guest User" userId="S::urn:spo:anon#7d1a9df75d1286849bfe44f0e837febd362f088c78e9a6c4195ca69529e35390::" providerId="AD" clId="Web-{DBCC9CDB-4F39-5C4F-51BA-2DBBC59344F9}" dt="2022-07-25T13:10:29.108" v="162"/>
        <pc:sldMkLst>
          <pc:docMk/>
          <pc:sldMk cId="0" sldId="321"/>
        </pc:sldMkLst>
      </pc:sldChg>
      <pc:sldChg chg="modSp">
        <pc:chgData name="Guest User" userId="S::urn:spo:anon#7d1a9df75d1286849bfe44f0e837febd362f088c78e9a6c4195ca69529e35390::" providerId="AD" clId="Web-{DBCC9CDB-4F39-5C4F-51BA-2DBBC59344F9}" dt="2022-07-25T13:27:14.225" v="350" actId="20577"/>
        <pc:sldMkLst>
          <pc:docMk/>
          <pc:sldMk cId="1299892129" sldId="340"/>
        </pc:sldMkLst>
        <pc:spChg chg="mod">
          <ac:chgData name="Guest User" userId="S::urn:spo:anon#7d1a9df75d1286849bfe44f0e837febd362f088c78e9a6c4195ca69529e35390::" providerId="AD" clId="Web-{DBCC9CDB-4F39-5C4F-51BA-2DBBC59344F9}" dt="2022-07-25T13:27:14.225" v="350" actId="20577"/>
          <ac:spMkLst>
            <pc:docMk/>
            <pc:sldMk cId="1299892129" sldId="340"/>
            <ac:spMk id="39939" creationId="{CDD6C726-FC0F-4217-A587-61B223654400}"/>
          </ac:spMkLst>
        </pc:spChg>
      </pc:sldChg>
      <pc:sldChg chg="addCm">
        <pc:chgData name="Guest User" userId="S::urn:spo:anon#7d1a9df75d1286849bfe44f0e837febd362f088c78e9a6c4195ca69529e35390::" providerId="AD" clId="Web-{DBCC9CDB-4F39-5C4F-51BA-2DBBC59344F9}" dt="2022-07-25T13:13:01.984" v="163"/>
        <pc:sldMkLst>
          <pc:docMk/>
          <pc:sldMk cId="3294464141" sldId="355"/>
        </pc:sldMkLst>
      </pc:sldChg>
      <pc:sldChg chg="modSp">
        <pc:chgData name="Guest User" userId="S::urn:spo:anon#7d1a9df75d1286849bfe44f0e837febd362f088c78e9a6c4195ca69529e35390::" providerId="AD" clId="Web-{DBCC9CDB-4F39-5C4F-51BA-2DBBC59344F9}" dt="2022-07-25T13:26:07.271" v="337" actId="20577"/>
        <pc:sldMkLst>
          <pc:docMk/>
          <pc:sldMk cId="3904556423" sldId="357"/>
        </pc:sldMkLst>
        <pc:spChg chg="mod">
          <ac:chgData name="Guest User" userId="S::urn:spo:anon#7d1a9df75d1286849bfe44f0e837febd362f088c78e9a6c4195ca69529e35390::" providerId="AD" clId="Web-{DBCC9CDB-4F39-5C4F-51BA-2DBBC59344F9}" dt="2022-07-25T13:26:07.271" v="337" actId="20577"/>
          <ac:spMkLst>
            <pc:docMk/>
            <pc:sldMk cId="3904556423" sldId="357"/>
            <ac:spMk id="3" creationId="{00000000-0000-0000-0000-000000000000}"/>
          </ac:spMkLst>
        </pc:spChg>
      </pc:sldChg>
      <pc:sldChg chg="modSp">
        <pc:chgData name="Guest User" userId="S::urn:spo:anon#7d1a9df75d1286849bfe44f0e837febd362f088c78e9a6c4195ca69529e35390::" providerId="AD" clId="Web-{DBCC9CDB-4F39-5C4F-51BA-2DBBC59344F9}" dt="2022-07-25T13:18:05.377" v="331" actId="20577"/>
        <pc:sldMkLst>
          <pc:docMk/>
          <pc:sldMk cId="1184147617" sldId="360"/>
        </pc:sldMkLst>
        <pc:spChg chg="mod">
          <ac:chgData name="Guest User" userId="S::urn:spo:anon#7d1a9df75d1286849bfe44f0e837febd362f088c78e9a6c4195ca69529e35390::" providerId="AD" clId="Web-{DBCC9CDB-4F39-5C4F-51BA-2DBBC59344F9}" dt="2022-07-25T13:18:05.377" v="331" actId="20577"/>
          <ac:spMkLst>
            <pc:docMk/>
            <pc:sldMk cId="1184147617" sldId="360"/>
            <ac:spMk id="3" creationId="{0383A68E-1650-452D-9C1F-4B0E01464EC3}"/>
          </ac:spMkLst>
        </pc:spChg>
      </pc:sldChg>
      <pc:sldChg chg="modSp addCm">
        <pc:chgData name="Guest User" userId="S::urn:spo:anon#7d1a9df75d1286849bfe44f0e837febd362f088c78e9a6c4195ca69529e35390::" providerId="AD" clId="Web-{DBCC9CDB-4F39-5C4F-51BA-2DBBC59344F9}" dt="2022-07-25T13:09:33.186" v="161" actId="20577"/>
        <pc:sldMkLst>
          <pc:docMk/>
          <pc:sldMk cId="3705073595" sldId="362"/>
        </pc:sldMkLst>
        <pc:spChg chg="mod">
          <ac:chgData name="Guest User" userId="S::urn:spo:anon#7d1a9df75d1286849bfe44f0e837febd362f088c78e9a6c4195ca69529e35390::" providerId="AD" clId="Web-{DBCC9CDB-4F39-5C4F-51BA-2DBBC59344F9}" dt="2022-07-25T13:09:33.186" v="161" actId="20577"/>
          <ac:spMkLst>
            <pc:docMk/>
            <pc:sldMk cId="3705073595" sldId="362"/>
            <ac:spMk id="3" creationId="{00000000-0000-0000-0000-000000000000}"/>
          </ac:spMkLst>
        </pc:spChg>
      </pc:sldChg>
    </pc:docChg>
  </pc:docChgLst>
  <pc:docChgLst>
    <pc:chgData name="Guest User" userId="S::urn:spo:anon#7d1a9df75d1286849bfe44f0e837febd362f088c78e9a6c4195ca69529e35390::" providerId="AD" clId="Web-{9FD389F4-A97B-1FC2-038D-DB2A4121A450}"/>
    <pc:docChg chg="modSld">
      <pc:chgData name="Guest User" userId="S::urn:spo:anon#7d1a9df75d1286849bfe44f0e837febd362f088c78e9a6c4195ca69529e35390::" providerId="AD" clId="Web-{9FD389F4-A97B-1FC2-038D-DB2A4121A450}" dt="2022-07-25T13:55:27.218" v="7" actId="20577"/>
      <pc:docMkLst>
        <pc:docMk/>
      </pc:docMkLst>
      <pc:sldChg chg="modSp">
        <pc:chgData name="Guest User" userId="S::urn:spo:anon#7d1a9df75d1286849bfe44f0e837febd362f088c78e9a6c4195ca69529e35390::" providerId="AD" clId="Web-{9FD389F4-A97B-1FC2-038D-DB2A4121A450}" dt="2022-07-25T13:43:03.395" v="1" actId="20577"/>
        <pc:sldMkLst>
          <pc:docMk/>
          <pc:sldMk cId="0" sldId="281"/>
        </pc:sldMkLst>
        <pc:spChg chg="mod">
          <ac:chgData name="Guest User" userId="S::urn:spo:anon#7d1a9df75d1286849bfe44f0e837febd362f088c78e9a6c4195ca69529e35390::" providerId="AD" clId="Web-{9FD389F4-A97B-1FC2-038D-DB2A4121A450}" dt="2022-07-25T13:43:03.395" v="1" actId="20577"/>
          <ac:spMkLst>
            <pc:docMk/>
            <pc:sldMk cId="0" sldId="281"/>
            <ac:spMk id="4099" creationId="{94E59F26-A742-46E0-A9EE-34A01A2CDCDB}"/>
          </ac:spMkLst>
        </pc:spChg>
      </pc:sldChg>
      <pc:sldChg chg="modSp">
        <pc:chgData name="Guest User" userId="S::urn:spo:anon#7d1a9df75d1286849bfe44f0e837febd362f088c78e9a6c4195ca69529e35390::" providerId="AD" clId="Web-{9FD389F4-A97B-1FC2-038D-DB2A4121A450}" dt="2022-07-25T13:55:27.218" v="7" actId="20577"/>
        <pc:sldMkLst>
          <pc:docMk/>
          <pc:sldMk cId="324373923" sldId="331"/>
        </pc:sldMkLst>
        <pc:spChg chg="mod">
          <ac:chgData name="Guest User" userId="S::urn:spo:anon#7d1a9df75d1286849bfe44f0e837febd362f088c78e9a6c4195ca69529e35390::" providerId="AD" clId="Web-{9FD389F4-A97B-1FC2-038D-DB2A4121A450}" dt="2022-07-25T13:55:27.218" v="7" actId="20577"/>
          <ac:spMkLst>
            <pc:docMk/>
            <pc:sldMk cId="324373923" sldId="331"/>
            <ac:spMk id="8" creationId="{77A0C598-2FD3-4E79-8717-4C8E8233F57F}"/>
          </ac:spMkLst>
        </pc:spChg>
      </pc:sldChg>
    </pc:docChg>
  </pc:docChgLst>
  <pc:docChgLst>
    <pc:chgData name="Katie Sylvis" userId="c457537a-1b38-475b-b595-5ea82e9cc309" providerId="ADAL" clId="{B27967C9-7226-4DF1-A98F-A26A2079CBA6}"/>
    <pc:docChg chg="custSel addSld modSld sldOrd">
      <pc:chgData name="Katie Sylvis" userId="c457537a-1b38-475b-b595-5ea82e9cc309" providerId="ADAL" clId="{B27967C9-7226-4DF1-A98F-A26A2079CBA6}" dt="2022-08-23T19:52:47.667" v="1000" actId="20577"/>
      <pc:docMkLst>
        <pc:docMk/>
      </pc:docMkLst>
      <pc:sldChg chg="modSp mod">
        <pc:chgData name="Katie Sylvis" userId="c457537a-1b38-475b-b595-5ea82e9cc309" providerId="ADAL" clId="{B27967C9-7226-4DF1-A98F-A26A2079CBA6}" dt="2022-08-23T19:43:29.913" v="512" actId="1076"/>
        <pc:sldMkLst>
          <pc:docMk/>
          <pc:sldMk cId="0" sldId="304"/>
        </pc:sldMkLst>
        <pc:spChg chg="mod">
          <ac:chgData name="Katie Sylvis" userId="c457537a-1b38-475b-b595-5ea82e9cc309" providerId="ADAL" clId="{B27967C9-7226-4DF1-A98F-A26A2079CBA6}" dt="2022-08-23T19:43:29.913" v="512" actId="1076"/>
          <ac:spMkLst>
            <pc:docMk/>
            <pc:sldMk cId="0" sldId="304"/>
            <ac:spMk id="6" creationId="{F4EA5A95-CABB-4AA6-A359-8B1A2305C731}"/>
          </ac:spMkLst>
        </pc:spChg>
      </pc:sldChg>
      <pc:sldChg chg="delSp modSp mod">
        <pc:chgData name="Katie Sylvis" userId="c457537a-1b38-475b-b595-5ea82e9cc309" providerId="ADAL" clId="{B27967C9-7226-4DF1-A98F-A26A2079CBA6}" dt="2022-08-23T19:51:04.052" v="612" actId="20577"/>
        <pc:sldMkLst>
          <pc:docMk/>
          <pc:sldMk cId="1299892129" sldId="340"/>
        </pc:sldMkLst>
        <pc:spChg chg="mod">
          <ac:chgData name="Katie Sylvis" userId="c457537a-1b38-475b-b595-5ea82e9cc309" providerId="ADAL" clId="{B27967C9-7226-4DF1-A98F-A26A2079CBA6}" dt="2022-08-23T19:51:04.052" v="612" actId="20577"/>
          <ac:spMkLst>
            <pc:docMk/>
            <pc:sldMk cId="1299892129" sldId="340"/>
            <ac:spMk id="39939" creationId="{CDD6C726-FC0F-4217-A587-61B223654400}"/>
          </ac:spMkLst>
        </pc:spChg>
        <pc:picChg chg="del">
          <ac:chgData name="Katie Sylvis" userId="c457537a-1b38-475b-b595-5ea82e9cc309" providerId="ADAL" clId="{B27967C9-7226-4DF1-A98F-A26A2079CBA6}" dt="2022-08-23T19:50:58.547" v="610" actId="478"/>
          <ac:picMkLst>
            <pc:docMk/>
            <pc:sldMk cId="1299892129" sldId="340"/>
            <ac:picMk id="3" creationId="{7C487CDE-537A-46A0-9A76-8A48F317AA35}"/>
          </ac:picMkLst>
        </pc:picChg>
      </pc:sldChg>
      <pc:sldChg chg="modSp mod">
        <pc:chgData name="Katie Sylvis" userId="c457537a-1b38-475b-b595-5ea82e9cc309" providerId="ADAL" clId="{B27967C9-7226-4DF1-A98F-A26A2079CBA6}" dt="2022-08-23T19:25:16.699" v="153" actId="27636"/>
        <pc:sldMkLst>
          <pc:docMk/>
          <pc:sldMk cId="2095612162" sldId="341"/>
        </pc:sldMkLst>
        <pc:spChg chg="mod">
          <ac:chgData name="Katie Sylvis" userId="c457537a-1b38-475b-b595-5ea82e9cc309" providerId="ADAL" clId="{B27967C9-7226-4DF1-A98F-A26A2079CBA6}" dt="2022-08-23T19:25:16.699" v="153" actId="27636"/>
          <ac:spMkLst>
            <pc:docMk/>
            <pc:sldMk cId="2095612162" sldId="341"/>
            <ac:spMk id="39939" creationId="{CDD6C726-FC0F-4217-A587-61B223654400}"/>
          </ac:spMkLst>
        </pc:spChg>
      </pc:sldChg>
      <pc:sldChg chg="addSp modSp mod">
        <pc:chgData name="Katie Sylvis" userId="c457537a-1b38-475b-b595-5ea82e9cc309" providerId="ADAL" clId="{B27967C9-7226-4DF1-A98F-A26A2079CBA6}" dt="2022-08-23T19:42:54.850" v="511" actId="207"/>
        <pc:sldMkLst>
          <pc:docMk/>
          <pc:sldMk cId="3294464141" sldId="355"/>
        </pc:sldMkLst>
        <pc:spChg chg="mod">
          <ac:chgData name="Katie Sylvis" userId="c457537a-1b38-475b-b595-5ea82e9cc309" providerId="ADAL" clId="{B27967C9-7226-4DF1-A98F-A26A2079CBA6}" dt="2022-08-23T19:42:54.850" v="511" actId="207"/>
          <ac:spMkLst>
            <pc:docMk/>
            <pc:sldMk cId="3294464141" sldId="355"/>
            <ac:spMk id="58370" creationId="{28F92C02-F4AA-4877-AF79-413C80AF98BA}"/>
          </ac:spMkLst>
        </pc:spChg>
        <pc:spChg chg="mod">
          <ac:chgData name="Katie Sylvis" userId="c457537a-1b38-475b-b595-5ea82e9cc309" providerId="ADAL" clId="{B27967C9-7226-4DF1-A98F-A26A2079CBA6}" dt="2022-08-23T19:42:37.094" v="496" actId="20577"/>
          <ac:spMkLst>
            <pc:docMk/>
            <pc:sldMk cId="3294464141" sldId="355"/>
            <ac:spMk id="58371" creationId="{FE5D1B8B-6441-48BB-9A09-8672127DA45E}"/>
          </ac:spMkLst>
        </pc:spChg>
        <pc:picChg chg="add mod">
          <ac:chgData name="Katie Sylvis" userId="c457537a-1b38-475b-b595-5ea82e9cc309" providerId="ADAL" clId="{B27967C9-7226-4DF1-A98F-A26A2079CBA6}" dt="2022-08-23T19:13:41.732" v="32"/>
          <ac:picMkLst>
            <pc:docMk/>
            <pc:sldMk cId="3294464141" sldId="355"/>
            <ac:picMk id="2" creationId="{0C88CC7D-C916-4DD9-0C63-4D2CC049E521}"/>
          </ac:picMkLst>
        </pc:picChg>
      </pc:sldChg>
      <pc:sldChg chg="modSp mod">
        <pc:chgData name="Katie Sylvis" userId="c457537a-1b38-475b-b595-5ea82e9cc309" providerId="ADAL" clId="{B27967C9-7226-4DF1-A98F-A26A2079CBA6}" dt="2022-08-23T19:41:20.933" v="455" actId="20577"/>
        <pc:sldMkLst>
          <pc:docMk/>
          <pc:sldMk cId="2404724184" sldId="356"/>
        </pc:sldMkLst>
        <pc:spChg chg="mod">
          <ac:chgData name="Katie Sylvis" userId="c457537a-1b38-475b-b595-5ea82e9cc309" providerId="ADAL" clId="{B27967C9-7226-4DF1-A98F-A26A2079CBA6}" dt="2022-08-23T19:26:56.275" v="159" actId="207"/>
          <ac:spMkLst>
            <pc:docMk/>
            <pc:sldMk cId="2404724184" sldId="356"/>
            <ac:spMk id="58370" creationId="{28F92C02-F4AA-4877-AF79-413C80AF98BA}"/>
          </ac:spMkLst>
        </pc:spChg>
        <pc:spChg chg="mod">
          <ac:chgData name="Katie Sylvis" userId="c457537a-1b38-475b-b595-5ea82e9cc309" providerId="ADAL" clId="{B27967C9-7226-4DF1-A98F-A26A2079CBA6}" dt="2022-08-23T19:41:20.933" v="455" actId="20577"/>
          <ac:spMkLst>
            <pc:docMk/>
            <pc:sldMk cId="2404724184" sldId="356"/>
            <ac:spMk id="58371" creationId="{FE5D1B8B-6441-48BB-9A09-8672127DA45E}"/>
          </ac:spMkLst>
        </pc:spChg>
        <pc:picChg chg="mod">
          <ac:chgData name="Katie Sylvis" userId="c457537a-1b38-475b-b595-5ea82e9cc309" providerId="ADAL" clId="{B27967C9-7226-4DF1-A98F-A26A2079CBA6}" dt="2022-08-23T19:27:56.209" v="201" actId="14100"/>
          <ac:picMkLst>
            <pc:docMk/>
            <pc:sldMk cId="2404724184" sldId="356"/>
            <ac:picMk id="2" creationId="{7E1ED908-D2AE-45A1-9D90-F1831E79A142}"/>
          </ac:picMkLst>
        </pc:picChg>
        <pc:picChg chg="mod">
          <ac:chgData name="Katie Sylvis" userId="c457537a-1b38-475b-b595-5ea82e9cc309" providerId="ADAL" clId="{B27967C9-7226-4DF1-A98F-A26A2079CBA6}" dt="2022-08-23T19:27:59.850" v="202" actId="14100"/>
          <ac:picMkLst>
            <pc:docMk/>
            <pc:sldMk cId="2404724184" sldId="356"/>
            <ac:picMk id="8" creationId="{B9C7C4F5-13D1-1891-6438-4F4B1AC34D7C}"/>
          </ac:picMkLst>
        </pc:picChg>
      </pc:sldChg>
      <pc:sldChg chg="modSp mod">
        <pc:chgData name="Katie Sylvis" userId="c457537a-1b38-475b-b595-5ea82e9cc309" providerId="ADAL" clId="{B27967C9-7226-4DF1-A98F-A26A2079CBA6}" dt="2022-08-23T19:40:55.132" v="351" actId="20577"/>
        <pc:sldMkLst>
          <pc:docMk/>
          <pc:sldMk cId="1315996931" sldId="358"/>
        </pc:sldMkLst>
        <pc:spChg chg="mod">
          <ac:chgData name="Katie Sylvis" userId="c457537a-1b38-475b-b595-5ea82e9cc309" providerId="ADAL" clId="{B27967C9-7226-4DF1-A98F-A26A2079CBA6}" dt="2022-08-23T19:28:57.030" v="344" actId="20577"/>
          <ac:spMkLst>
            <pc:docMk/>
            <pc:sldMk cId="1315996931" sldId="358"/>
            <ac:spMk id="3" creationId="{00000000-0000-0000-0000-000000000000}"/>
          </ac:spMkLst>
        </pc:spChg>
        <pc:spChg chg="mod">
          <ac:chgData name="Katie Sylvis" userId="c457537a-1b38-475b-b595-5ea82e9cc309" providerId="ADAL" clId="{B27967C9-7226-4DF1-A98F-A26A2079CBA6}" dt="2022-08-23T19:40:55.132" v="351" actId="20577"/>
          <ac:spMkLst>
            <pc:docMk/>
            <pc:sldMk cId="1315996931" sldId="358"/>
            <ac:spMk id="29698" creationId="{00000000-0000-0000-0000-000000000000}"/>
          </ac:spMkLst>
        </pc:spChg>
      </pc:sldChg>
      <pc:sldChg chg="modSp mod">
        <pc:chgData name="Katie Sylvis" userId="c457537a-1b38-475b-b595-5ea82e9cc309" providerId="ADAL" clId="{B27967C9-7226-4DF1-A98F-A26A2079CBA6}" dt="2022-08-23T19:25:57.667" v="157" actId="403"/>
        <pc:sldMkLst>
          <pc:docMk/>
          <pc:sldMk cId="2047814362" sldId="365"/>
        </pc:sldMkLst>
        <pc:spChg chg="mod">
          <ac:chgData name="Katie Sylvis" userId="c457537a-1b38-475b-b595-5ea82e9cc309" providerId="ADAL" clId="{B27967C9-7226-4DF1-A98F-A26A2079CBA6}" dt="2022-08-23T19:25:57.667" v="157" actId="403"/>
          <ac:spMkLst>
            <pc:docMk/>
            <pc:sldMk cId="2047814362" sldId="365"/>
            <ac:spMk id="3" creationId="{00000000-0000-0000-0000-000000000000}"/>
          </ac:spMkLst>
        </pc:spChg>
      </pc:sldChg>
      <pc:sldChg chg="addSp modSp new mod ord">
        <pc:chgData name="Katie Sylvis" userId="c457537a-1b38-475b-b595-5ea82e9cc309" providerId="ADAL" clId="{B27967C9-7226-4DF1-A98F-A26A2079CBA6}" dt="2022-08-23T19:52:47.667" v="1000" actId="20577"/>
        <pc:sldMkLst>
          <pc:docMk/>
          <pc:sldMk cId="3569484945" sldId="367"/>
        </pc:sldMkLst>
        <pc:spChg chg="mod">
          <ac:chgData name="Katie Sylvis" userId="c457537a-1b38-475b-b595-5ea82e9cc309" providerId="ADAL" clId="{B27967C9-7226-4DF1-A98F-A26A2079CBA6}" dt="2022-08-23T19:13:30.719" v="31" actId="20577"/>
          <ac:spMkLst>
            <pc:docMk/>
            <pc:sldMk cId="3569484945" sldId="367"/>
            <ac:spMk id="2" creationId="{C4A4B54C-426D-B4C9-249C-FEA67760A2E9}"/>
          </ac:spMkLst>
        </pc:spChg>
        <pc:spChg chg="mod">
          <ac:chgData name="Katie Sylvis" userId="c457537a-1b38-475b-b595-5ea82e9cc309" providerId="ADAL" clId="{B27967C9-7226-4DF1-A98F-A26A2079CBA6}" dt="2022-08-23T19:52:47.667" v="1000" actId="20577"/>
          <ac:spMkLst>
            <pc:docMk/>
            <pc:sldMk cId="3569484945" sldId="367"/>
            <ac:spMk id="3" creationId="{0E64E394-084C-24E7-7287-F034D9ACA07C}"/>
          </ac:spMkLst>
        </pc:spChg>
        <pc:picChg chg="add mod">
          <ac:chgData name="Katie Sylvis" userId="c457537a-1b38-475b-b595-5ea82e9cc309" providerId="ADAL" clId="{B27967C9-7226-4DF1-A98F-A26A2079CBA6}" dt="2022-08-23T19:13:42.820" v="33"/>
          <ac:picMkLst>
            <pc:docMk/>
            <pc:sldMk cId="3569484945" sldId="367"/>
            <ac:picMk id="4" creationId="{B7FEF002-F624-72EB-270B-64C6BB79D614}"/>
          </ac:picMkLst>
        </pc:picChg>
        <pc:picChg chg="add mod">
          <ac:chgData name="Katie Sylvis" userId="c457537a-1b38-475b-b595-5ea82e9cc309" providerId="ADAL" clId="{B27967C9-7226-4DF1-A98F-A26A2079CBA6}" dt="2022-08-23T19:13:49.728" v="35" actId="1076"/>
          <ac:picMkLst>
            <pc:docMk/>
            <pc:sldMk cId="3569484945" sldId="367"/>
            <ac:picMk id="5" creationId="{0080CCBD-13F8-2912-9151-8843A6BD13E0}"/>
          </ac:picMkLst>
        </pc:picChg>
      </pc:sldChg>
    </pc:docChg>
  </pc:docChgLst>
  <pc:docChgLst>
    <pc:chgData name="Katie Sylvis" userId="c457537a-1b38-475b-b595-5ea82e9cc309" providerId="ADAL" clId="{4758102E-33AB-4B3B-BD50-D3B0BC52B3FA}"/>
    <pc:docChg chg="undo custSel addSld delSld modSld sldOrd modNotesMaster">
      <pc:chgData name="Katie Sylvis" userId="c457537a-1b38-475b-b595-5ea82e9cc309" providerId="ADAL" clId="{4758102E-33AB-4B3B-BD50-D3B0BC52B3FA}" dt="2022-08-01T20:45:22.786" v="5338" actId="403"/>
      <pc:docMkLst>
        <pc:docMk/>
      </pc:docMkLst>
      <pc:sldChg chg="modSp mod">
        <pc:chgData name="Katie Sylvis" userId="c457537a-1b38-475b-b595-5ea82e9cc309" providerId="ADAL" clId="{4758102E-33AB-4B3B-BD50-D3B0BC52B3FA}" dt="2022-07-22T14:42:19.156" v="9" actId="20577"/>
        <pc:sldMkLst>
          <pc:docMk/>
          <pc:sldMk cId="53512954" sldId="256"/>
        </pc:sldMkLst>
        <pc:spChg chg="mod">
          <ac:chgData name="Katie Sylvis" userId="c457537a-1b38-475b-b595-5ea82e9cc309" providerId="ADAL" clId="{4758102E-33AB-4B3B-BD50-D3B0BC52B3FA}" dt="2022-07-22T14:42:19.156" v="9" actId="20577"/>
          <ac:spMkLst>
            <pc:docMk/>
            <pc:sldMk cId="53512954" sldId="256"/>
            <ac:spMk id="3" creationId="{D9F382AC-7873-4FCD-9A4D-9EF2EFF0C324}"/>
          </ac:spMkLst>
        </pc:spChg>
      </pc:sldChg>
      <pc:sldChg chg="modNotes">
        <pc:chgData name="Katie Sylvis" userId="c457537a-1b38-475b-b595-5ea82e9cc309" providerId="ADAL" clId="{4758102E-33AB-4B3B-BD50-D3B0BC52B3FA}" dt="2022-08-01T20:43:36.742" v="5214"/>
        <pc:sldMkLst>
          <pc:docMk/>
          <pc:sldMk cId="0" sldId="281"/>
        </pc:sldMkLst>
      </pc:sldChg>
      <pc:sldChg chg="modNotes">
        <pc:chgData name="Katie Sylvis" userId="c457537a-1b38-475b-b595-5ea82e9cc309" providerId="ADAL" clId="{4758102E-33AB-4B3B-BD50-D3B0BC52B3FA}" dt="2022-08-01T20:43:36.742" v="5214"/>
        <pc:sldMkLst>
          <pc:docMk/>
          <pc:sldMk cId="0" sldId="290"/>
        </pc:sldMkLst>
      </pc:sldChg>
      <pc:sldChg chg="ord">
        <pc:chgData name="Katie Sylvis" userId="c457537a-1b38-475b-b595-5ea82e9cc309" providerId="ADAL" clId="{4758102E-33AB-4B3B-BD50-D3B0BC52B3FA}" dt="2022-07-22T15:15:43.886" v="2113"/>
        <pc:sldMkLst>
          <pc:docMk/>
          <pc:sldMk cId="0" sldId="295"/>
        </pc:sldMkLst>
      </pc:sldChg>
      <pc:sldChg chg="modSp mod modCm modNotes">
        <pc:chgData name="Katie Sylvis" userId="c457537a-1b38-475b-b595-5ea82e9cc309" providerId="ADAL" clId="{4758102E-33AB-4B3B-BD50-D3B0BC52B3FA}" dt="2022-08-01T20:43:36.742" v="5214"/>
        <pc:sldMkLst>
          <pc:docMk/>
          <pc:sldMk cId="0" sldId="300"/>
        </pc:sldMkLst>
        <pc:spChg chg="mod">
          <ac:chgData name="Katie Sylvis" userId="c457537a-1b38-475b-b595-5ea82e9cc309" providerId="ADAL" clId="{4758102E-33AB-4B3B-BD50-D3B0BC52B3FA}" dt="2022-08-01T20:26:46.972" v="4003" actId="20577"/>
          <ac:spMkLst>
            <pc:docMk/>
            <pc:sldMk cId="0" sldId="300"/>
            <ac:spMk id="3" creationId="{0383A68E-1650-452D-9C1F-4B0E01464EC3}"/>
          </ac:spMkLst>
        </pc:spChg>
      </pc:sldChg>
      <pc:sldChg chg="modNotes">
        <pc:chgData name="Katie Sylvis" userId="c457537a-1b38-475b-b595-5ea82e9cc309" providerId="ADAL" clId="{4758102E-33AB-4B3B-BD50-D3B0BC52B3FA}" dt="2022-08-01T20:43:36.742" v="5214"/>
        <pc:sldMkLst>
          <pc:docMk/>
          <pc:sldMk cId="0" sldId="304"/>
        </pc:sldMkLst>
      </pc:sldChg>
      <pc:sldChg chg="modSp mod">
        <pc:chgData name="Katie Sylvis" userId="c457537a-1b38-475b-b595-5ea82e9cc309" providerId="ADAL" clId="{4758102E-33AB-4B3B-BD50-D3B0BC52B3FA}" dt="2022-07-22T15:13:14.642" v="2109" actId="2711"/>
        <pc:sldMkLst>
          <pc:docMk/>
          <pc:sldMk cId="1704872829" sldId="308"/>
        </pc:sldMkLst>
        <pc:spChg chg="mod">
          <ac:chgData name="Katie Sylvis" userId="c457537a-1b38-475b-b595-5ea82e9cc309" providerId="ADAL" clId="{4758102E-33AB-4B3B-BD50-D3B0BC52B3FA}" dt="2022-07-22T15:13:14.642" v="2109" actId="2711"/>
          <ac:spMkLst>
            <pc:docMk/>
            <pc:sldMk cId="1704872829" sldId="308"/>
            <ac:spMk id="3" creationId="{00000000-0000-0000-0000-000000000000}"/>
          </ac:spMkLst>
        </pc:spChg>
      </pc:sldChg>
      <pc:sldChg chg="modSp mod ord delCm">
        <pc:chgData name="Katie Sylvis" userId="c457537a-1b38-475b-b595-5ea82e9cc309" providerId="ADAL" clId="{4758102E-33AB-4B3B-BD50-D3B0BC52B3FA}" dt="2022-08-01T20:24:13.230" v="3834" actId="1076"/>
        <pc:sldMkLst>
          <pc:docMk/>
          <pc:sldMk cId="2263140420" sldId="310"/>
        </pc:sldMkLst>
        <pc:spChg chg="mod">
          <ac:chgData name="Katie Sylvis" userId="c457537a-1b38-475b-b595-5ea82e9cc309" providerId="ADAL" clId="{4758102E-33AB-4B3B-BD50-D3B0BC52B3FA}" dt="2022-08-01T20:24:13.230" v="3834" actId="1076"/>
          <ac:spMkLst>
            <pc:docMk/>
            <pc:sldMk cId="2263140420" sldId="310"/>
            <ac:spMk id="3" creationId="{00000000-0000-0000-0000-000000000000}"/>
          </ac:spMkLst>
        </pc:spChg>
      </pc:sldChg>
      <pc:sldChg chg="ord">
        <pc:chgData name="Katie Sylvis" userId="c457537a-1b38-475b-b595-5ea82e9cc309" providerId="ADAL" clId="{4758102E-33AB-4B3B-BD50-D3B0BC52B3FA}" dt="2022-07-22T15:15:43.886" v="2113"/>
        <pc:sldMkLst>
          <pc:docMk/>
          <pc:sldMk cId="2209710809" sldId="317"/>
        </pc:sldMkLst>
      </pc:sldChg>
      <pc:sldChg chg="ord">
        <pc:chgData name="Katie Sylvis" userId="c457537a-1b38-475b-b595-5ea82e9cc309" providerId="ADAL" clId="{4758102E-33AB-4B3B-BD50-D3B0BC52B3FA}" dt="2022-07-22T15:15:43.886" v="2113"/>
        <pc:sldMkLst>
          <pc:docMk/>
          <pc:sldMk cId="2888264073" sldId="318"/>
        </pc:sldMkLst>
      </pc:sldChg>
      <pc:sldChg chg="ord">
        <pc:chgData name="Katie Sylvis" userId="c457537a-1b38-475b-b595-5ea82e9cc309" providerId="ADAL" clId="{4758102E-33AB-4B3B-BD50-D3B0BC52B3FA}" dt="2022-07-22T15:25:25.545" v="3542"/>
        <pc:sldMkLst>
          <pc:docMk/>
          <pc:sldMk cId="592464891" sldId="319"/>
        </pc:sldMkLst>
      </pc:sldChg>
      <pc:sldChg chg="addSp delSp modSp mod ord modNotes">
        <pc:chgData name="Katie Sylvis" userId="c457537a-1b38-475b-b595-5ea82e9cc309" providerId="ADAL" clId="{4758102E-33AB-4B3B-BD50-D3B0BC52B3FA}" dt="2022-08-01T20:43:36.742" v="5214"/>
        <pc:sldMkLst>
          <pc:docMk/>
          <pc:sldMk cId="0" sldId="321"/>
        </pc:sldMkLst>
        <pc:picChg chg="del">
          <ac:chgData name="Katie Sylvis" userId="c457537a-1b38-475b-b595-5ea82e9cc309" providerId="ADAL" clId="{4758102E-33AB-4B3B-BD50-D3B0BC52B3FA}" dt="2022-07-22T14:48:43.913" v="10" actId="478"/>
          <ac:picMkLst>
            <pc:docMk/>
            <pc:sldMk cId="0" sldId="321"/>
            <ac:picMk id="2" creationId="{A2FF271F-0643-4417-B54E-1283935DB2F1}"/>
          </ac:picMkLst>
        </pc:picChg>
        <pc:picChg chg="add mod">
          <ac:chgData name="Katie Sylvis" userId="c457537a-1b38-475b-b595-5ea82e9cc309" providerId="ADAL" clId="{4758102E-33AB-4B3B-BD50-D3B0BC52B3FA}" dt="2022-07-22T14:48:54.616" v="14" actId="14100"/>
          <ac:picMkLst>
            <pc:docMk/>
            <pc:sldMk cId="0" sldId="321"/>
            <ac:picMk id="1026" creationId="{118A0031-EFA8-ABD6-EE57-0E4AEB5D6CE0}"/>
          </ac:picMkLst>
        </pc:picChg>
      </pc:sldChg>
      <pc:sldChg chg="modNotes">
        <pc:chgData name="Katie Sylvis" userId="c457537a-1b38-475b-b595-5ea82e9cc309" providerId="ADAL" clId="{4758102E-33AB-4B3B-BD50-D3B0BC52B3FA}" dt="2022-08-01T20:43:36.742" v="5214"/>
        <pc:sldMkLst>
          <pc:docMk/>
          <pc:sldMk cId="324373923" sldId="331"/>
        </pc:sldMkLst>
      </pc:sldChg>
      <pc:sldChg chg="modSp mod ord modNotes">
        <pc:chgData name="Katie Sylvis" userId="c457537a-1b38-475b-b595-5ea82e9cc309" providerId="ADAL" clId="{4758102E-33AB-4B3B-BD50-D3B0BC52B3FA}" dt="2022-08-01T20:43:36.742" v="5214"/>
        <pc:sldMkLst>
          <pc:docMk/>
          <pc:sldMk cId="1378982102" sldId="336"/>
        </pc:sldMkLst>
        <pc:spChg chg="mod">
          <ac:chgData name="Katie Sylvis" userId="c457537a-1b38-475b-b595-5ea82e9cc309" providerId="ADAL" clId="{4758102E-33AB-4B3B-BD50-D3B0BC52B3FA}" dt="2022-08-01T20:40:21.042" v="4854" actId="20577"/>
          <ac:spMkLst>
            <pc:docMk/>
            <pc:sldMk cId="1378982102" sldId="336"/>
            <ac:spMk id="27650" creationId="{3FED32B4-2F16-467C-B2E5-99A423568F82}"/>
          </ac:spMkLst>
        </pc:spChg>
        <pc:graphicFrameChg chg="mod modGraphic">
          <ac:chgData name="Katie Sylvis" userId="c457537a-1b38-475b-b595-5ea82e9cc309" providerId="ADAL" clId="{4758102E-33AB-4B3B-BD50-D3B0BC52B3FA}" dt="2022-08-01T20:40:43.100" v="4904" actId="20577"/>
          <ac:graphicFrameMkLst>
            <pc:docMk/>
            <pc:sldMk cId="1378982102" sldId="336"/>
            <ac:graphicFrameMk id="2" creationId="{12169DB1-7FFD-45FD-BC1B-C7E96C497821}"/>
          </ac:graphicFrameMkLst>
        </pc:graphicFrameChg>
        <pc:graphicFrameChg chg="mod">
          <ac:chgData name="Katie Sylvis" userId="c457537a-1b38-475b-b595-5ea82e9cc309" providerId="ADAL" clId="{4758102E-33AB-4B3B-BD50-D3B0BC52B3FA}" dt="2022-08-01T20:27:59.279" v="4028" actId="1076"/>
          <ac:graphicFrameMkLst>
            <pc:docMk/>
            <pc:sldMk cId="1378982102" sldId="336"/>
            <ac:graphicFrameMk id="5" creationId="{CA50163B-5704-4A0E-9E9C-887254A5C725}"/>
          </ac:graphicFrameMkLst>
        </pc:graphicFrameChg>
        <pc:picChg chg="mod">
          <ac:chgData name="Katie Sylvis" userId="c457537a-1b38-475b-b595-5ea82e9cc309" providerId="ADAL" clId="{4758102E-33AB-4B3B-BD50-D3B0BC52B3FA}" dt="2022-08-01T20:30:40.828" v="4190" actId="1076"/>
          <ac:picMkLst>
            <pc:docMk/>
            <pc:sldMk cId="1378982102" sldId="336"/>
            <ac:picMk id="3" creationId="{F5D0F4CB-CC96-43AF-9CDC-56935BC8F2D0}"/>
          </ac:picMkLst>
        </pc:picChg>
      </pc:sldChg>
      <pc:sldChg chg="modSp mod ord modNotes">
        <pc:chgData name="Katie Sylvis" userId="c457537a-1b38-475b-b595-5ea82e9cc309" providerId="ADAL" clId="{4758102E-33AB-4B3B-BD50-D3B0BC52B3FA}" dt="2022-08-01T20:43:36.742" v="5214"/>
        <pc:sldMkLst>
          <pc:docMk/>
          <pc:sldMk cId="1180413076" sldId="339"/>
        </pc:sldMkLst>
        <pc:spChg chg="mod">
          <ac:chgData name="Katie Sylvis" userId="c457537a-1b38-475b-b595-5ea82e9cc309" providerId="ADAL" clId="{4758102E-33AB-4B3B-BD50-D3B0BC52B3FA}" dt="2022-07-22T14:49:43.284" v="100" actId="20577"/>
          <ac:spMkLst>
            <pc:docMk/>
            <pc:sldMk cId="1180413076" sldId="339"/>
            <ac:spMk id="39939" creationId="{CDD6C726-FC0F-4217-A587-61B223654400}"/>
          </ac:spMkLst>
        </pc:spChg>
      </pc:sldChg>
      <pc:sldChg chg="modSp mod modNotes">
        <pc:chgData name="Katie Sylvis" userId="c457537a-1b38-475b-b595-5ea82e9cc309" providerId="ADAL" clId="{4758102E-33AB-4B3B-BD50-D3B0BC52B3FA}" dt="2022-08-01T20:43:36.742" v="5214"/>
        <pc:sldMkLst>
          <pc:docMk/>
          <pc:sldMk cId="1299892129" sldId="340"/>
        </pc:sldMkLst>
        <pc:spChg chg="mod">
          <ac:chgData name="Katie Sylvis" userId="c457537a-1b38-475b-b595-5ea82e9cc309" providerId="ADAL" clId="{4758102E-33AB-4B3B-BD50-D3B0BC52B3FA}" dt="2022-07-22T15:12:46.522" v="2108" actId="20577"/>
          <ac:spMkLst>
            <pc:docMk/>
            <pc:sldMk cId="1299892129" sldId="340"/>
            <ac:spMk id="39939" creationId="{CDD6C726-FC0F-4217-A587-61B223654400}"/>
          </ac:spMkLst>
        </pc:spChg>
      </pc:sldChg>
      <pc:sldChg chg="modSp mod ord modNotes">
        <pc:chgData name="Katie Sylvis" userId="c457537a-1b38-475b-b595-5ea82e9cc309" providerId="ADAL" clId="{4758102E-33AB-4B3B-BD50-D3B0BC52B3FA}" dt="2022-08-01T20:43:36.742" v="5214"/>
        <pc:sldMkLst>
          <pc:docMk/>
          <pc:sldMk cId="2095612162" sldId="341"/>
        </pc:sldMkLst>
        <pc:spChg chg="mod">
          <ac:chgData name="Katie Sylvis" userId="c457537a-1b38-475b-b595-5ea82e9cc309" providerId="ADAL" clId="{4758102E-33AB-4B3B-BD50-D3B0BC52B3FA}" dt="2022-08-01T20:24:50.231" v="3838" actId="12"/>
          <ac:spMkLst>
            <pc:docMk/>
            <pc:sldMk cId="2095612162" sldId="341"/>
            <ac:spMk id="39939" creationId="{CDD6C726-FC0F-4217-A587-61B223654400}"/>
          </ac:spMkLst>
        </pc:spChg>
      </pc:sldChg>
      <pc:sldChg chg="del">
        <pc:chgData name="Katie Sylvis" userId="c457537a-1b38-475b-b595-5ea82e9cc309" providerId="ADAL" clId="{4758102E-33AB-4B3B-BD50-D3B0BC52B3FA}" dt="2022-07-22T14:50:35.923" v="101" actId="47"/>
        <pc:sldMkLst>
          <pc:docMk/>
          <pc:sldMk cId="2771032511" sldId="342"/>
        </pc:sldMkLst>
      </pc:sldChg>
      <pc:sldChg chg="delSp modSp mod modCm modNotes">
        <pc:chgData name="Katie Sylvis" userId="c457537a-1b38-475b-b595-5ea82e9cc309" providerId="ADAL" clId="{4758102E-33AB-4B3B-BD50-D3B0BC52B3FA}" dt="2022-08-01T20:43:36.742" v="5214"/>
        <pc:sldMkLst>
          <pc:docMk/>
          <pc:sldMk cId="3294464141" sldId="355"/>
        </pc:sldMkLst>
        <pc:spChg chg="mod">
          <ac:chgData name="Katie Sylvis" userId="c457537a-1b38-475b-b595-5ea82e9cc309" providerId="ADAL" clId="{4758102E-33AB-4B3B-BD50-D3B0BC52B3FA}" dt="2022-08-01T20:26:28.784" v="3999" actId="14100"/>
          <ac:spMkLst>
            <pc:docMk/>
            <pc:sldMk cId="3294464141" sldId="355"/>
            <ac:spMk id="58371" creationId="{FE5D1B8B-6441-48BB-9A09-8672127DA45E}"/>
          </ac:spMkLst>
        </pc:spChg>
        <pc:picChg chg="del">
          <ac:chgData name="Katie Sylvis" userId="c457537a-1b38-475b-b595-5ea82e9cc309" providerId="ADAL" clId="{4758102E-33AB-4B3B-BD50-D3B0BC52B3FA}" dt="2022-08-01T20:26:25.331" v="3998" actId="478"/>
          <ac:picMkLst>
            <pc:docMk/>
            <pc:sldMk cId="3294464141" sldId="355"/>
            <ac:picMk id="2" creationId="{159EEAC0-871C-469B-A0C7-8B5BC318DCDC}"/>
          </ac:picMkLst>
        </pc:picChg>
      </pc:sldChg>
      <pc:sldChg chg="modSp mod modNotes">
        <pc:chgData name="Katie Sylvis" userId="c457537a-1b38-475b-b595-5ea82e9cc309" providerId="ADAL" clId="{4758102E-33AB-4B3B-BD50-D3B0BC52B3FA}" dt="2022-08-01T20:43:36.742" v="5214"/>
        <pc:sldMkLst>
          <pc:docMk/>
          <pc:sldMk cId="2404724184" sldId="356"/>
        </pc:sldMkLst>
        <pc:spChg chg="mod">
          <ac:chgData name="Katie Sylvis" userId="c457537a-1b38-475b-b595-5ea82e9cc309" providerId="ADAL" clId="{4758102E-33AB-4B3B-BD50-D3B0BC52B3FA}" dt="2022-07-22T15:25:53.021" v="3569" actId="20577"/>
          <ac:spMkLst>
            <pc:docMk/>
            <pc:sldMk cId="2404724184" sldId="356"/>
            <ac:spMk id="58370" creationId="{28F92C02-F4AA-4877-AF79-413C80AF98BA}"/>
          </ac:spMkLst>
        </pc:spChg>
      </pc:sldChg>
      <pc:sldChg chg="modSp mod">
        <pc:chgData name="Katie Sylvis" userId="c457537a-1b38-475b-b595-5ea82e9cc309" providerId="ADAL" clId="{4758102E-33AB-4B3B-BD50-D3B0BC52B3FA}" dt="2022-07-22T15:30:15.698" v="3789" actId="2711"/>
        <pc:sldMkLst>
          <pc:docMk/>
          <pc:sldMk cId="3904556423" sldId="357"/>
        </pc:sldMkLst>
        <pc:spChg chg="mod">
          <ac:chgData name="Katie Sylvis" userId="c457537a-1b38-475b-b595-5ea82e9cc309" providerId="ADAL" clId="{4758102E-33AB-4B3B-BD50-D3B0BC52B3FA}" dt="2022-07-22T15:30:15.698" v="3789" actId="2711"/>
          <ac:spMkLst>
            <pc:docMk/>
            <pc:sldMk cId="3904556423" sldId="357"/>
            <ac:spMk id="3" creationId="{00000000-0000-0000-0000-000000000000}"/>
          </ac:spMkLst>
        </pc:spChg>
      </pc:sldChg>
      <pc:sldChg chg="modSp mod">
        <pc:chgData name="Katie Sylvis" userId="c457537a-1b38-475b-b595-5ea82e9cc309" providerId="ADAL" clId="{4758102E-33AB-4B3B-BD50-D3B0BC52B3FA}" dt="2022-07-22T15:30:46.128" v="3818" actId="20577"/>
        <pc:sldMkLst>
          <pc:docMk/>
          <pc:sldMk cId="1315996931" sldId="358"/>
        </pc:sldMkLst>
        <pc:spChg chg="mod">
          <ac:chgData name="Katie Sylvis" userId="c457537a-1b38-475b-b595-5ea82e9cc309" providerId="ADAL" clId="{4758102E-33AB-4B3B-BD50-D3B0BC52B3FA}" dt="2022-07-22T15:30:46.128" v="3818" actId="20577"/>
          <ac:spMkLst>
            <pc:docMk/>
            <pc:sldMk cId="1315996931" sldId="358"/>
            <ac:spMk id="3" creationId="{00000000-0000-0000-0000-000000000000}"/>
          </ac:spMkLst>
        </pc:spChg>
      </pc:sldChg>
      <pc:sldChg chg="modSp add mod modNotes">
        <pc:chgData name="Katie Sylvis" userId="c457537a-1b38-475b-b595-5ea82e9cc309" providerId="ADAL" clId="{4758102E-33AB-4B3B-BD50-D3B0BC52B3FA}" dt="2022-08-01T20:43:36.742" v="5214"/>
        <pc:sldMkLst>
          <pc:docMk/>
          <pc:sldMk cId="4089824473" sldId="359"/>
        </pc:sldMkLst>
        <pc:spChg chg="mod">
          <ac:chgData name="Katie Sylvis" userId="c457537a-1b38-475b-b595-5ea82e9cc309" providerId="ADAL" clId="{4758102E-33AB-4B3B-BD50-D3B0BC52B3FA}" dt="2022-07-22T14:56:23.996" v="924" actId="120"/>
          <ac:spMkLst>
            <pc:docMk/>
            <pc:sldMk cId="4089824473" sldId="359"/>
            <ac:spMk id="6" creationId="{AB06F34C-3F62-4528-A436-B63C1DDCDA89}"/>
          </ac:spMkLst>
        </pc:spChg>
        <pc:spChg chg="mod">
          <ac:chgData name="Katie Sylvis" userId="c457537a-1b38-475b-b595-5ea82e9cc309" providerId="ADAL" clId="{4758102E-33AB-4B3B-BD50-D3B0BC52B3FA}" dt="2022-07-22T14:57:54.993" v="1119" actId="113"/>
          <ac:spMkLst>
            <pc:docMk/>
            <pc:sldMk cId="4089824473" sldId="359"/>
            <ac:spMk id="8" creationId="{77A0C598-2FD3-4E79-8717-4C8E8233F57F}"/>
          </ac:spMkLst>
        </pc:spChg>
        <pc:spChg chg="mod">
          <ac:chgData name="Katie Sylvis" userId="c457537a-1b38-475b-b595-5ea82e9cc309" providerId="ADAL" clId="{4758102E-33AB-4B3B-BD50-D3B0BC52B3FA}" dt="2022-07-22T15:14:21.947" v="2110" actId="1076"/>
          <ac:spMkLst>
            <pc:docMk/>
            <pc:sldMk cId="4089824473" sldId="359"/>
            <ac:spMk id="7171" creationId="{1132F040-15C6-46E8-9F19-39E8EF8257BB}"/>
          </ac:spMkLst>
        </pc:spChg>
        <pc:spChg chg="mod">
          <ac:chgData name="Katie Sylvis" userId="c457537a-1b38-475b-b595-5ea82e9cc309" providerId="ADAL" clId="{4758102E-33AB-4B3B-BD50-D3B0BC52B3FA}" dt="2022-07-22T14:57:50.544" v="1118" actId="113"/>
          <ac:spMkLst>
            <pc:docMk/>
            <pc:sldMk cId="4089824473" sldId="359"/>
            <ac:spMk id="7172" creationId="{39F38CDA-99AD-4025-86D1-0FADDF73EA1A}"/>
          </ac:spMkLst>
        </pc:spChg>
      </pc:sldChg>
      <pc:sldChg chg="modSp add mod modNotes">
        <pc:chgData name="Katie Sylvis" userId="c457537a-1b38-475b-b595-5ea82e9cc309" providerId="ADAL" clId="{4758102E-33AB-4B3B-BD50-D3B0BC52B3FA}" dt="2022-08-01T20:43:36.742" v="5214"/>
        <pc:sldMkLst>
          <pc:docMk/>
          <pc:sldMk cId="1184147617" sldId="360"/>
        </pc:sldMkLst>
        <pc:spChg chg="mod">
          <ac:chgData name="Katie Sylvis" userId="c457537a-1b38-475b-b595-5ea82e9cc309" providerId="ADAL" clId="{4758102E-33AB-4B3B-BD50-D3B0BC52B3FA}" dt="2022-08-01T20:27:11.012" v="4023" actId="6549"/>
          <ac:spMkLst>
            <pc:docMk/>
            <pc:sldMk cId="1184147617" sldId="360"/>
            <ac:spMk id="3" creationId="{0383A68E-1650-452D-9C1F-4B0E01464EC3}"/>
          </ac:spMkLst>
        </pc:spChg>
        <pc:spChg chg="mod">
          <ac:chgData name="Katie Sylvis" userId="c457537a-1b38-475b-b595-5ea82e9cc309" providerId="ADAL" clId="{4758102E-33AB-4B3B-BD50-D3B0BC52B3FA}" dt="2022-08-01T20:26:57.986" v="4019" actId="20577"/>
          <ac:spMkLst>
            <pc:docMk/>
            <pc:sldMk cId="1184147617" sldId="360"/>
            <ac:spMk id="60418" creationId="{7D632151-F332-4EB5-A63E-0929B34B80B9}"/>
          </ac:spMkLst>
        </pc:spChg>
      </pc:sldChg>
      <pc:sldChg chg="modSp add mod ord">
        <pc:chgData name="Katie Sylvis" userId="c457537a-1b38-475b-b595-5ea82e9cc309" providerId="ADAL" clId="{4758102E-33AB-4B3B-BD50-D3B0BC52B3FA}" dt="2022-07-22T15:20:15.664" v="3108" actId="113"/>
        <pc:sldMkLst>
          <pc:docMk/>
          <pc:sldMk cId="2382165445" sldId="361"/>
        </pc:sldMkLst>
        <pc:spChg chg="mod">
          <ac:chgData name="Katie Sylvis" userId="c457537a-1b38-475b-b595-5ea82e9cc309" providerId="ADAL" clId="{4758102E-33AB-4B3B-BD50-D3B0BC52B3FA}" dt="2022-07-22T15:20:15.664" v="3108" actId="113"/>
          <ac:spMkLst>
            <pc:docMk/>
            <pc:sldMk cId="2382165445" sldId="361"/>
            <ac:spMk id="3" creationId="{00000000-0000-0000-0000-000000000000}"/>
          </ac:spMkLst>
        </pc:spChg>
        <pc:spChg chg="mod">
          <ac:chgData name="Katie Sylvis" userId="c457537a-1b38-475b-b595-5ea82e9cc309" providerId="ADAL" clId="{4758102E-33AB-4B3B-BD50-D3B0BC52B3FA}" dt="2022-07-22T15:17:51.982" v="2505" actId="6549"/>
          <ac:spMkLst>
            <pc:docMk/>
            <pc:sldMk cId="2382165445" sldId="361"/>
            <ac:spMk id="29698" creationId="{00000000-0000-0000-0000-000000000000}"/>
          </ac:spMkLst>
        </pc:spChg>
      </pc:sldChg>
      <pc:sldChg chg="modSp add mod modCm">
        <pc:chgData name="Katie Sylvis" userId="c457537a-1b38-475b-b595-5ea82e9cc309" providerId="ADAL" clId="{4758102E-33AB-4B3B-BD50-D3B0BC52B3FA}" dt="2022-08-01T20:24:25.411" v="3835"/>
        <pc:sldMkLst>
          <pc:docMk/>
          <pc:sldMk cId="3705073595" sldId="362"/>
        </pc:sldMkLst>
        <pc:spChg chg="mod">
          <ac:chgData name="Katie Sylvis" userId="c457537a-1b38-475b-b595-5ea82e9cc309" providerId="ADAL" clId="{4758102E-33AB-4B3B-BD50-D3B0BC52B3FA}" dt="2022-07-22T15:24:58.893" v="3538" actId="20577"/>
          <ac:spMkLst>
            <pc:docMk/>
            <pc:sldMk cId="3705073595" sldId="362"/>
            <ac:spMk id="3" creationId="{00000000-0000-0000-0000-000000000000}"/>
          </ac:spMkLst>
        </pc:spChg>
        <pc:spChg chg="mod">
          <ac:chgData name="Katie Sylvis" userId="c457537a-1b38-475b-b595-5ea82e9cc309" providerId="ADAL" clId="{4758102E-33AB-4B3B-BD50-D3B0BC52B3FA}" dt="2022-07-22T15:20:25.609" v="3116" actId="20577"/>
          <ac:spMkLst>
            <pc:docMk/>
            <pc:sldMk cId="3705073595" sldId="362"/>
            <ac:spMk id="29698" creationId="{00000000-0000-0000-0000-000000000000}"/>
          </ac:spMkLst>
        </pc:spChg>
      </pc:sldChg>
      <pc:sldChg chg="delSp modSp add mod">
        <pc:chgData name="Katie Sylvis" userId="c457537a-1b38-475b-b595-5ea82e9cc309" providerId="ADAL" clId="{4758102E-33AB-4B3B-BD50-D3B0BC52B3FA}" dt="2022-08-01T20:45:22.786" v="5338" actId="403"/>
        <pc:sldMkLst>
          <pc:docMk/>
          <pc:sldMk cId="2946322489" sldId="363"/>
        </pc:sldMkLst>
        <pc:spChg chg="mod">
          <ac:chgData name="Katie Sylvis" userId="c457537a-1b38-475b-b595-5ea82e9cc309" providerId="ADAL" clId="{4758102E-33AB-4B3B-BD50-D3B0BC52B3FA}" dt="2022-08-01T20:45:22.786" v="5338" actId="403"/>
          <ac:spMkLst>
            <pc:docMk/>
            <pc:sldMk cId="2946322489" sldId="363"/>
            <ac:spMk id="3" creationId="{00000000-0000-0000-0000-000000000000}"/>
          </ac:spMkLst>
        </pc:spChg>
        <pc:spChg chg="mod">
          <ac:chgData name="Katie Sylvis" userId="c457537a-1b38-475b-b595-5ea82e9cc309" providerId="ADAL" clId="{4758102E-33AB-4B3B-BD50-D3B0BC52B3FA}" dt="2022-08-01T20:38:05.778" v="4786" actId="20577"/>
          <ac:spMkLst>
            <pc:docMk/>
            <pc:sldMk cId="2946322489" sldId="363"/>
            <ac:spMk id="29698" creationId="{00000000-0000-0000-0000-000000000000}"/>
          </ac:spMkLst>
        </pc:spChg>
        <pc:picChg chg="del">
          <ac:chgData name="Katie Sylvis" userId="c457537a-1b38-475b-b595-5ea82e9cc309" providerId="ADAL" clId="{4758102E-33AB-4B3B-BD50-D3B0BC52B3FA}" dt="2022-08-01T20:42:21.250" v="5108" actId="478"/>
          <ac:picMkLst>
            <pc:docMk/>
            <pc:sldMk cId="2946322489" sldId="363"/>
            <ac:picMk id="2" creationId="{7B91982D-AD8C-4041-9A64-86EA82F5DD57}"/>
          </ac:picMkLst>
        </pc:picChg>
      </pc:sldChg>
      <pc:sldChg chg="addSp modSp add mod">
        <pc:chgData name="Katie Sylvis" userId="c457537a-1b38-475b-b595-5ea82e9cc309" providerId="ADAL" clId="{4758102E-33AB-4B3B-BD50-D3B0BC52B3FA}" dt="2022-08-01T20:34:59.172" v="4446" actId="20577"/>
        <pc:sldMkLst>
          <pc:docMk/>
          <pc:sldMk cId="4189441806" sldId="364"/>
        </pc:sldMkLst>
        <pc:spChg chg="mod">
          <ac:chgData name="Katie Sylvis" userId="c457537a-1b38-475b-b595-5ea82e9cc309" providerId="ADAL" clId="{4758102E-33AB-4B3B-BD50-D3B0BC52B3FA}" dt="2022-07-22T15:29:44.661" v="3786" actId="27636"/>
          <ac:spMkLst>
            <pc:docMk/>
            <pc:sldMk cId="4189441806" sldId="364"/>
            <ac:spMk id="3" creationId="{00000000-0000-0000-0000-000000000000}"/>
          </ac:spMkLst>
        </pc:spChg>
        <pc:spChg chg="add mod">
          <ac:chgData name="Katie Sylvis" userId="c457537a-1b38-475b-b595-5ea82e9cc309" providerId="ADAL" clId="{4758102E-33AB-4B3B-BD50-D3B0BC52B3FA}" dt="2022-08-01T20:34:59.172" v="4446" actId="20577"/>
          <ac:spMkLst>
            <pc:docMk/>
            <pc:sldMk cId="4189441806" sldId="364"/>
            <ac:spMk id="4" creationId="{C89F561E-BDF2-5D4D-837F-A5BF8648696D}"/>
          </ac:spMkLst>
        </pc:spChg>
        <pc:spChg chg="mod">
          <ac:chgData name="Katie Sylvis" userId="c457537a-1b38-475b-b595-5ea82e9cc309" providerId="ADAL" clId="{4758102E-33AB-4B3B-BD50-D3B0BC52B3FA}" dt="2022-07-22T15:27:01.253" v="3630" actId="20577"/>
          <ac:spMkLst>
            <pc:docMk/>
            <pc:sldMk cId="4189441806" sldId="364"/>
            <ac:spMk id="29698" creationId="{00000000-0000-0000-0000-000000000000}"/>
          </ac:spMkLst>
        </pc:spChg>
      </pc:sldChg>
      <pc:sldChg chg="modSp add mod">
        <pc:chgData name="Katie Sylvis" userId="c457537a-1b38-475b-b595-5ea82e9cc309" providerId="ADAL" clId="{4758102E-33AB-4B3B-BD50-D3B0BC52B3FA}" dt="2022-08-01T20:37:18.165" v="4750" actId="255"/>
        <pc:sldMkLst>
          <pc:docMk/>
          <pc:sldMk cId="2047814362" sldId="365"/>
        </pc:sldMkLst>
        <pc:spChg chg="mod">
          <ac:chgData name="Katie Sylvis" userId="c457537a-1b38-475b-b595-5ea82e9cc309" providerId="ADAL" clId="{4758102E-33AB-4B3B-BD50-D3B0BC52B3FA}" dt="2022-08-01T20:37:18.165" v="4750" actId="255"/>
          <ac:spMkLst>
            <pc:docMk/>
            <pc:sldMk cId="2047814362" sldId="365"/>
            <ac:spMk id="3" creationId="{00000000-0000-0000-0000-000000000000}"/>
          </ac:spMkLst>
        </pc:spChg>
        <pc:spChg chg="mod">
          <ac:chgData name="Katie Sylvis" userId="c457537a-1b38-475b-b595-5ea82e9cc309" providerId="ADAL" clId="{4758102E-33AB-4B3B-BD50-D3B0BC52B3FA}" dt="2022-07-22T15:27:16.293" v="3660" actId="20577"/>
          <ac:spMkLst>
            <pc:docMk/>
            <pc:sldMk cId="2047814362" sldId="365"/>
            <ac:spMk id="29698" creationId="{00000000-0000-0000-0000-000000000000}"/>
          </ac:spMkLst>
        </pc:spChg>
      </pc:sldChg>
      <pc:sldChg chg="add">
        <pc:chgData name="Katie Sylvis" userId="c457537a-1b38-475b-b595-5ea82e9cc309" providerId="ADAL" clId="{4758102E-33AB-4B3B-BD50-D3B0BC52B3FA}" dt="2022-08-01T20:37:58.122" v="4751"/>
        <pc:sldMkLst>
          <pc:docMk/>
          <pc:sldMk cId="3840286865" sldId="366"/>
        </pc:sldMkLst>
      </pc:sldChg>
    </pc:docChg>
  </pc:docChgLst>
  <pc:docChgLst>
    <pc:chgData name="Katie Sylvis" userId="c457537a-1b38-475b-b595-5ea82e9cc309" providerId="ADAL" clId="{6D9D996B-DDF2-4C57-83DE-CF7E2ABF1A59}"/>
    <pc:docChg chg="custSel addSld modSld sldOrd">
      <pc:chgData name="Katie Sylvis" userId="c457537a-1b38-475b-b595-5ea82e9cc309" providerId="ADAL" clId="{6D9D996B-DDF2-4C57-83DE-CF7E2ABF1A59}" dt="2022-10-18T20:02:12.883" v="1902"/>
      <pc:docMkLst>
        <pc:docMk/>
      </pc:docMkLst>
      <pc:sldChg chg="modSp mod">
        <pc:chgData name="Katie Sylvis" userId="c457537a-1b38-475b-b595-5ea82e9cc309" providerId="ADAL" clId="{6D9D996B-DDF2-4C57-83DE-CF7E2ABF1A59}" dt="2022-10-10T16:11:15.333" v="1565" actId="20577"/>
        <pc:sldMkLst>
          <pc:docMk/>
          <pc:sldMk cId="53512954" sldId="256"/>
        </pc:sldMkLst>
        <pc:spChg chg="mod">
          <ac:chgData name="Katie Sylvis" userId="c457537a-1b38-475b-b595-5ea82e9cc309" providerId="ADAL" clId="{6D9D996B-DDF2-4C57-83DE-CF7E2ABF1A59}" dt="2022-10-10T16:11:15.333" v="1565" actId="20577"/>
          <ac:spMkLst>
            <pc:docMk/>
            <pc:sldMk cId="53512954" sldId="256"/>
            <ac:spMk id="3" creationId="{D9F382AC-7873-4FCD-9A4D-9EF2EFF0C324}"/>
          </ac:spMkLst>
        </pc:spChg>
      </pc:sldChg>
      <pc:sldChg chg="modSp mod">
        <pc:chgData name="Katie Sylvis" userId="c457537a-1b38-475b-b595-5ea82e9cc309" providerId="ADAL" clId="{6D9D996B-DDF2-4C57-83DE-CF7E2ABF1A59}" dt="2022-10-10T16:09:09.641" v="1518" actId="2711"/>
        <pc:sldMkLst>
          <pc:docMk/>
          <pc:sldMk cId="0" sldId="282"/>
        </pc:sldMkLst>
        <pc:spChg chg="mod">
          <ac:chgData name="Katie Sylvis" userId="c457537a-1b38-475b-b595-5ea82e9cc309" providerId="ADAL" clId="{6D9D996B-DDF2-4C57-83DE-CF7E2ABF1A59}" dt="2022-10-10T16:09:09.641" v="1518" actId="2711"/>
          <ac:spMkLst>
            <pc:docMk/>
            <pc:sldMk cId="0" sldId="282"/>
            <ac:spMk id="3" creationId="{00000000-0000-0000-0000-000000000000}"/>
          </ac:spMkLst>
        </pc:spChg>
        <pc:spChg chg="mod">
          <ac:chgData name="Katie Sylvis" userId="c457537a-1b38-475b-b595-5ea82e9cc309" providerId="ADAL" clId="{6D9D996B-DDF2-4C57-83DE-CF7E2ABF1A59}" dt="2022-10-10T16:09:04.301" v="1517" actId="27636"/>
          <ac:spMkLst>
            <pc:docMk/>
            <pc:sldMk cId="0" sldId="282"/>
            <ac:spMk id="4" creationId="{D7373FD4-5A53-43BC-BA28-59A41E349F76}"/>
          </ac:spMkLst>
        </pc:spChg>
      </pc:sldChg>
      <pc:sldChg chg="delCm modCm">
        <pc:chgData name="Katie Sylvis" userId="c457537a-1b38-475b-b595-5ea82e9cc309" providerId="ADAL" clId="{6D9D996B-DDF2-4C57-83DE-CF7E2ABF1A59}" dt="2022-10-10T16:16:46.633" v="1567"/>
        <pc:sldMkLst>
          <pc:docMk/>
          <pc:sldMk cId="0" sldId="290"/>
        </pc:sldMkLst>
      </pc:sldChg>
      <pc:sldChg chg="delCm">
        <pc:chgData name="Katie Sylvis" userId="c457537a-1b38-475b-b595-5ea82e9cc309" providerId="ADAL" clId="{6D9D996B-DDF2-4C57-83DE-CF7E2ABF1A59}" dt="2022-10-10T16:44:09.625" v="1568"/>
        <pc:sldMkLst>
          <pc:docMk/>
          <pc:sldMk cId="0" sldId="300"/>
        </pc:sldMkLst>
      </pc:sldChg>
      <pc:sldChg chg="modSp mod">
        <pc:chgData name="Katie Sylvis" userId="c457537a-1b38-475b-b595-5ea82e9cc309" providerId="ADAL" clId="{6D9D996B-DDF2-4C57-83DE-CF7E2ABF1A59}" dt="2022-10-10T15:43:04.630" v="193" actId="20577"/>
        <pc:sldMkLst>
          <pc:docMk/>
          <pc:sldMk cId="1704872829" sldId="308"/>
        </pc:sldMkLst>
        <pc:spChg chg="mod">
          <ac:chgData name="Katie Sylvis" userId="c457537a-1b38-475b-b595-5ea82e9cc309" providerId="ADAL" clId="{6D9D996B-DDF2-4C57-83DE-CF7E2ABF1A59}" dt="2022-10-10T15:43:04.630" v="193" actId="20577"/>
          <ac:spMkLst>
            <pc:docMk/>
            <pc:sldMk cId="1704872829" sldId="308"/>
            <ac:spMk id="3" creationId="{00000000-0000-0000-0000-000000000000}"/>
          </ac:spMkLst>
        </pc:spChg>
      </pc:sldChg>
      <pc:sldChg chg="modSp mod">
        <pc:chgData name="Katie Sylvis" userId="c457537a-1b38-475b-b595-5ea82e9cc309" providerId="ADAL" clId="{6D9D996B-DDF2-4C57-83DE-CF7E2ABF1A59}" dt="2022-10-10T16:10:27.927" v="1526" actId="2711"/>
        <pc:sldMkLst>
          <pc:docMk/>
          <pc:sldMk cId="592464891" sldId="319"/>
        </pc:sldMkLst>
        <pc:spChg chg="mod">
          <ac:chgData name="Katie Sylvis" userId="c457537a-1b38-475b-b595-5ea82e9cc309" providerId="ADAL" clId="{6D9D996B-DDF2-4C57-83DE-CF7E2ABF1A59}" dt="2022-10-10T16:10:27.927" v="1526" actId="2711"/>
          <ac:spMkLst>
            <pc:docMk/>
            <pc:sldMk cId="592464891" sldId="319"/>
            <ac:spMk id="3" creationId="{00000000-0000-0000-0000-000000000000}"/>
          </ac:spMkLst>
        </pc:spChg>
      </pc:sldChg>
      <pc:sldChg chg="delCm">
        <pc:chgData name="Katie Sylvis" userId="c457537a-1b38-475b-b595-5ea82e9cc309" providerId="ADAL" clId="{6D9D996B-DDF2-4C57-83DE-CF7E2ABF1A59}" dt="2022-10-10T16:10:49.082" v="1529"/>
        <pc:sldMkLst>
          <pc:docMk/>
          <pc:sldMk cId="0" sldId="321"/>
        </pc:sldMkLst>
      </pc:sldChg>
      <pc:sldChg chg="modSp mod">
        <pc:chgData name="Katie Sylvis" userId="c457537a-1b38-475b-b595-5ea82e9cc309" providerId="ADAL" clId="{6D9D996B-DDF2-4C57-83DE-CF7E2ABF1A59}" dt="2022-10-11T20:23:03.090" v="1569" actId="20577"/>
        <pc:sldMkLst>
          <pc:docMk/>
          <pc:sldMk cId="1378982102" sldId="336"/>
        </pc:sldMkLst>
        <pc:spChg chg="mod">
          <ac:chgData name="Katie Sylvis" userId="c457537a-1b38-475b-b595-5ea82e9cc309" providerId="ADAL" clId="{6D9D996B-DDF2-4C57-83DE-CF7E2ABF1A59}" dt="2022-10-11T20:23:03.090" v="1569" actId="20577"/>
          <ac:spMkLst>
            <pc:docMk/>
            <pc:sldMk cId="1378982102" sldId="336"/>
            <ac:spMk id="27650" creationId="{3FED32B4-2F16-467C-B2E5-99A423568F82}"/>
          </ac:spMkLst>
        </pc:spChg>
      </pc:sldChg>
      <pc:sldChg chg="modSp mod">
        <pc:chgData name="Katie Sylvis" userId="c457537a-1b38-475b-b595-5ea82e9cc309" providerId="ADAL" clId="{6D9D996B-DDF2-4C57-83DE-CF7E2ABF1A59}" dt="2022-10-10T16:10:15.845" v="1525" actId="2711"/>
        <pc:sldMkLst>
          <pc:docMk/>
          <pc:sldMk cId="1299892129" sldId="340"/>
        </pc:sldMkLst>
        <pc:spChg chg="mod">
          <ac:chgData name="Katie Sylvis" userId="c457537a-1b38-475b-b595-5ea82e9cc309" providerId="ADAL" clId="{6D9D996B-DDF2-4C57-83DE-CF7E2ABF1A59}" dt="2022-10-10T16:10:15.845" v="1525" actId="2711"/>
          <ac:spMkLst>
            <pc:docMk/>
            <pc:sldMk cId="1299892129" sldId="340"/>
            <ac:spMk id="39938" creationId="{C5E23FE9-FBF0-4965-B500-6B739FB700B2}"/>
          </ac:spMkLst>
        </pc:spChg>
        <pc:spChg chg="mod">
          <ac:chgData name="Katie Sylvis" userId="c457537a-1b38-475b-b595-5ea82e9cc309" providerId="ADAL" clId="{6D9D996B-DDF2-4C57-83DE-CF7E2ABF1A59}" dt="2022-10-10T15:45:25.742" v="212" actId="20577"/>
          <ac:spMkLst>
            <pc:docMk/>
            <pc:sldMk cId="1299892129" sldId="340"/>
            <ac:spMk id="39939" creationId="{CDD6C726-FC0F-4217-A587-61B223654400}"/>
          </ac:spMkLst>
        </pc:spChg>
      </pc:sldChg>
      <pc:sldChg chg="modSp mod">
        <pc:chgData name="Katie Sylvis" userId="c457537a-1b38-475b-b595-5ea82e9cc309" providerId="ADAL" clId="{6D9D996B-DDF2-4C57-83DE-CF7E2ABF1A59}" dt="2022-10-18T20:00:33.074" v="1834" actId="20577"/>
        <pc:sldMkLst>
          <pc:docMk/>
          <pc:sldMk cId="2095612162" sldId="341"/>
        </pc:sldMkLst>
        <pc:spChg chg="mod">
          <ac:chgData name="Katie Sylvis" userId="c457537a-1b38-475b-b595-5ea82e9cc309" providerId="ADAL" clId="{6D9D996B-DDF2-4C57-83DE-CF7E2ABF1A59}" dt="2022-10-18T20:00:33.074" v="1834" actId="20577"/>
          <ac:spMkLst>
            <pc:docMk/>
            <pc:sldMk cId="2095612162" sldId="341"/>
            <ac:spMk id="39939" creationId="{CDD6C726-FC0F-4217-A587-61B223654400}"/>
          </ac:spMkLst>
        </pc:spChg>
      </pc:sldChg>
      <pc:sldChg chg="addSp delSp modSp mod delCm">
        <pc:chgData name="Katie Sylvis" userId="c457537a-1b38-475b-b595-5ea82e9cc309" providerId="ADAL" clId="{6D9D996B-DDF2-4C57-83DE-CF7E2ABF1A59}" dt="2022-10-10T16:05:42.686" v="1476" actId="20577"/>
        <pc:sldMkLst>
          <pc:docMk/>
          <pc:sldMk cId="3294464141" sldId="355"/>
        </pc:sldMkLst>
        <pc:spChg chg="add mod">
          <ac:chgData name="Katie Sylvis" userId="c457537a-1b38-475b-b595-5ea82e9cc309" providerId="ADAL" clId="{6D9D996B-DDF2-4C57-83DE-CF7E2ABF1A59}" dt="2022-10-10T16:04:31.934" v="1408" actId="14100"/>
          <ac:spMkLst>
            <pc:docMk/>
            <pc:sldMk cId="3294464141" sldId="355"/>
            <ac:spMk id="6" creationId="{BD819081-CD81-3BD6-64B7-1D774791202B}"/>
          </ac:spMkLst>
        </pc:spChg>
        <pc:spChg chg="mod">
          <ac:chgData name="Katie Sylvis" userId="c457537a-1b38-475b-b595-5ea82e9cc309" providerId="ADAL" clId="{6D9D996B-DDF2-4C57-83DE-CF7E2ABF1A59}" dt="2022-10-10T16:05:42.686" v="1476" actId="20577"/>
          <ac:spMkLst>
            <pc:docMk/>
            <pc:sldMk cId="3294464141" sldId="355"/>
            <ac:spMk id="58370" creationId="{28F92C02-F4AA-4877-AF79-413C80AF98BA}"/>
          </ac:spMkLst>
        </pc:spChg>
        <pc:spChg chg="mod">
          <ac:chgData name="Katie Sylvis" userId="c457537a-1b38-475b-b595-5ea82e9cc309" providerId="ADAL" clId="{6D9D996B-DDF2-4C57-83DE-CF7E2ABF1A59}" dt="2022-10-10T16:03:16.679" v="1397" actId="27636"/>
          <ac:spMkLst>
            <pc:docMk/>
            <pc:sldMk cId="3294464141" sldId="355"/>
            <ac:spMk id="58371" creationId="{FE5D1B8B-6441-48BB-9A09-8672127DA45E}"/>
          </ac:spMkLst>
        </pc:spChg>
        <pc:picChg chg="del">
          <ac:chgData name="Katie Sylvis" userId="c457537a-1b38-475b-b595-5ea82e9cc309" providerId="ADAL" clId="{6D9D996B-DDF2-4C57-83DE-CF7E2ABF1A59}" dt="2022-10-10T16:03:29.662" v="1400" actId="478"/>
          <ac:picMkLst>
            <pc:docMk/>
            <pc:sldMk cId="3294464141" sldId="355"/>
            <ac:picMk id="2" creationId="{0C88CC7D-C916-4DD9-0C63-4D2CC049E521}"/>
          </ac:picMkLst>
        </pc:picChg>
        <pc:picChg chg="add mod modCrop">
          <ac:chgData name="Katie Sylvis" userId="c457537a-1b38-475b-b595-5ea82e9cc309" providerId="ADAL" clId="{6D9D996B-DDF2-4C57-83DE-CF7E2ABF1A59}" dt="2022-10-10T16:04:07.595" v="1404" actId="1076"/>
          <ac:picMkLst>
            <pc:docMk/>
            <pc:sldMk cId="3294464141" sldId="355"/>
            <ac:picMk id="3" creationId="{9F9E7CA9-4420-22AB-9BC7-0DC818A121C9}"/>
          </ac:picMkLst>
        </pc:picChg>
        <pc:picChg chg="del">
          <ac:chgData name="Katie Sylvis" userId="c457537a-1b38-475b-b595-5ea82e9cc309" providerId="ADAL" clId="{6D9D996B-DDF2-4C57-83DE-CF7E2ABF1A59}" dt="2022-10-10T16:03:30.820" v="1401" actId="478"/>
          <ac:picMkLst>
            <pc:docMk/>
            <pc:sldMk cId="3294464141" sldId="355"/>
            <ac:picMk id="5" creationId="{68DB3BC6-84DE-EBEB-8A19-F018E72A5F75}"/>
          </ac:picMkLst>
        </pc:picChg>
      </pc:sldChg>
      <pc:sldChg chg="addSp delSp modSp mod">
        <pc:chgData name="Katie Sylvis" userId="c457537a-1b38-475b-b595-5ea82e9cc309" providerId="ADAL" clId="{6D9D996B-DDF2-4C57-83DE-CF7E2ABF1A59}" dt="2022-10-18T20:01:53.036" v="1900" actId="115"/>
        <pc:sldMkLst>
          <pc:docMk/>
          <pc:sldMk cId="2404724184" sldId="356"/>
        </pc:sldMkLst>
        <pc:spChg chg="mod">
          <ac:chgData name="Katie Sylvis" userId="c457537a-1b38-475b-b595-5ea82e9cc309" providerId="ADAL" clId="{6D9D996B-DDF2-4C57-83DE-CF7E2ABF1A59}" dt="2022-10-18T20:01:53.036" v="1900" actId="115"/>
          <ac:spMkLst>
            <pc:docMk/>
            <pc:sldMk cId="2404724184" sldId="356"/>
            <ac:spMk id="58371" creationId="{FE5D1B8B-6441-48BB-9A09-8672127DA45E}"/>
          </ac:spMkLst>
        </pc:spChg>
        <pc:picChg chg="del">
          <ac:chgData name="Katie Sylvis" userId="c457537a-1b38-475b-b595-5ea82e9cc309" providerId="ADAL" clId="{6D9D996B-DDF2-4C57-83DE-CF7E2ABF1A59}" dt="2022-10-10T16:04:51.517" v="1409" actId="478"/>
          <ac:picMkLst>
            <pc:docMk/>
            <pc:sldMk cId="2404724184" sldId="356"/>
            <ac:picMk id="4" creationId="{6C9A6C69-63AD-4A66-A348-A0292034CA55}"/>
          </ac:picMkLst>
        </pc:picChg>
        <pc:picChg chg="add mod">
          <ac:chgData name="Katie Sylvis" userId="c457537a-1b38-475b-b595-5ea82e9cc309" providerId="ADAL" clId="{6D9D996B-DDF2-4C57-83DE-CF7E2ABF1A59}" dt="2022-10-10T16:04:54.666" v="1412" actId="14100"/>
          <ac:picMkLst>
            <pc:docMk/>
            <pc:sldMk cId="2404724184" sldId="356"/>
            <ac:picMk id="6" creationId="{3D3916E7-2557-0A96-0179-24204B001BF9}"/>
          </ac:picMkLst>
        </pc:picChg>
      </pc:sldChg>
      <pc:sldChg chg="modSp mod">
        <pc:chgData name="Katie Sylvis" userId="c457537a-1b38-475b-b595-5ea82e9cc309" providerId="ADAL" clId="{6D9D996B-DDF2-4C57-83DE-CF7E2ABF1A59}" dt="2022-10-10T15:56:20.043" v="952" actId="27636"/>
        <pc:sldMkLst>
          <pc:docMk/>
          <pc:sldMk cId="1315996931" sldId="358"/>
        </pc:sldMkLst>
        <pc:spChg chg="mod">
          <ac:chgData name="Katie Sylvis" userId="c457537a-1b38-475b-b595-5ea82e9cc309" providerId="ADAL" clId="{6D9D996B-DDF2-4C57-83DE-CF7E2ABF1A59}" dt="2022-10-10T15:56:20.043" v="952" actId="27636"/>
          <ac:spMkLst>
            <pc:docMk/>
            <pc:sldMk cId="1315996931" sldId="358"/>
            <ac:spMk id="3" creationId="{00000000-0000-0000-0000-000000000000}"/>
          </ac:spMkLst>
        </pc:spChg>
      </pc:sldChg>
      <pc:sldChg chg="modSp mod">
        <pc:chgData name="Katie Sylvis" userId="c457537a-1b38-475b-b595-5ea82e9cc309" providerId="ADAL" clId="{6D9D996B-DDF2-4C57-83DE-CF7E2ABF1A59}" dt="2022-10-10T16:08:55.820" v="1515" actId="20577"/>
        <pc:sldMkLst>
          <pc:docMk/>
          <pc:sldMk cId="1184147617" sldId="360"/>
        </pc:sldMkLst>
        <pc:spChg chg="mod">
          <ac:chgData name="Katie Sylvis" userId="c457537a-1b38-475b-b595-5ea82e9cc309" providerId="ADAL" clId="{6D9D996B-DDF2-4C57-83DE-CF7E2ABF1A59}" dt="2022-10-10T16:08:55.820" v="1515" actId="20577"/>
          <ac:spMkLst>
            <pc:docMk/>
            <pc:sldMk cId="1184147617" sldId="360"/>
            <ac:spMk id="3" creationId="{0383A68E-1650-452D-9C1F-4B0E01464EC3}"/>
          </ac:spMkLst>
        </pc:spChg>
      </pc:sldChg>
      <pc:sldChg chg="ord">
        <pc:chgData name="Katie Sylvis" userId="c457537a-1b38-475b-b595-5ea82e9cc309" providerId="ADAL" clId="{6D9D996B-DDF2-4C57-83DE-CF7E2ABF1A59}" dt="2022-10-10T15:38:57.510" v="1"/>
        <pc:sldMkLst>
          <pc:docMk/>
          <pc:sldMk cId="2382165445" sldId="361"/>
        </pc:sldMkLst>
      </pc:sldChg>
      <pc:sldChg chg="modSp mod ord delCm">
        <pc:chgData name="Katie Sylvis" userId="c457537a-1b38-475b-b595-5ea82e9cc309" providerId="ADAL" clId="{6D9D996B-DDF2-4C57-83DE-CF7E2ABF1A59}" dt="2022-10-10T16:10:44.335" v="1528"/>
        <pc:sldMkLst>
          <pc:docMk/>
          <pc:sldMk cId="3705073595" sldId="362"/>
        </pc:sldMkLst>
        <pc:spChg chg="mod">
          <ac:chgData name="Katie Sylvis" userId="c457537a-1b38-475b-b595-5ea82e9cc309" providerId="ADAL" clId="{6D9D996B-DDF2-4C57-83DE-CF7E2ABF1A59}" dt="2022-10-10T16:10:39.981" v="1527" actId="2711"/>
          <ac:spMkLst>
            <pc:docMk/>
            <pc:sldMk cId="3705073595" sldId="362"/>
            <ac:spMk id="3" creationId="{00000000-0000-0000-0000-000000000000}"/>
          </ac:spMkLst>
        </pc:spChg>
      </pc:sldChg>
      <pc:sldChg chg="modSp mod">
        <pc:chgData name="Katie Sylvis" userId="c457537a-1b38-475b-b595-5ea82e9cc309" providerId="ADAL" clId="{6D9D996B-DDF2-4C57-83DE-CF7E2ABF1A59}" dt="2022-10-10T15:39:47.382" v="39" actId="20577"/>
        <pc:sldMkLst>
          <pc:docMk/>
          <pc:sldMk cId="2946322489" sldId="363"/>
        </pc:sldMkLst>
        <pc:spChg chg="mod">
          <ac:chgData name="Katie Sylvis" userId="c457537a-1b38-475b-b595-5ea82e9cc309" providerId="ADAL" clId="{6D9D996B-DDF2-4C57-83DE-CF7E2ABF1A59}" dt="2022-10-10T15:39:47.382" v="39" actId="20577"/>
          <ac:spMkLst>
            <pc:docMk/>
            <pc:sldMk cId="2946322489" sldId="363"/>
            <ac:spMk id="3" creationId="{00000000-0000-0000-0000-000000000000}"/>
          </ac:spMkLst>
        </pc:spChg>
      </pc:sldChg>
      <pc:sldChg chg="modSp mod">
        <pc:chgData name="Katie Sylvis" userId="c457537a-1b38-475b-b595-5ea82e9cc309" providerId="ADAL" clId="{6D9D996B-DDF2-4C57-83DE-CF7E2ABF1A59}" dt="2022-10-10T15:40:10.159" v="46"/>
        <pc:sldMkLst>
          <pc:docMk/>
          <pc:sldMk cId="4189441806" sldId="364"/>
        </pc:sldMkLst>
        <pc:spChg chg="mod">
          <ac:chgData name="Katie Sylvis" userId="c457537a-1b38-475b-b595-5ea82e9cc309" providerId="ADAL" clId="{6D9D996B-DDF2-4C57-83DE-CF7E2ABF1A59}" dt="2022-10-10T15:40:10.159" v="46"/>
          <ac:spMkLst>
            <pc:docMk/>
            <pc:sldMk cId="4189441806" sldId="364"/>
            <ac:spMk id="29698" creationId="{00000000-0000-0000-0000-000000000000}"/>
          </ac:spMkLst>
        </pc:spChg>
      </pc:sldChg>
      <pc:sldChg chg="modSp mod">
        <pc:chgData name="Katie Sylvis" userId="c457537a-1b38-475b-b595-5ea82e9cc309" providerId="ADAL" clId="{6D9D996B-DDF2-4C57-83DE-CF7E2ABF1A59}" dt="2022-10-10T15:40:13.924" v="47"/>
        <pc:sldMkLst>
          <pc:docMk/>
          <pc:sldMk cId="2047814362" sldId="365"/>
        </pc:sldMkLst>
        <pc:spChg chg="mod">
          <ac:chgData name="Katie Sylvis" userId="c457537a-1b38-475b-b595-5ea82e9cc309" providerId="ADAL" clId="{6D9D996B-DDF2-4C57-83DE-CF7E2ABF1A59}" dt="2022-10-10T15:40:13.924" v="47"/>
          <ac:spMkLst>
            <pc:docMk/>
            <pc:sldMk cId="2047814362" sldId="365"/>
            <ac:spMk id="29698" creationId="{00000000-0000-0000-0000-000000000000}"/>
          </ac:spMkLst>
        </pc:spChg>
      </pc:sldChg>
      <pc:sldChg chg="modSp mod">
        <pc:chgData name="Katie Sylvis" userId="c457537a-1b38-475b-b595-5ea82e9cc309" providerId="ADAL" clId="{6D9D996B-DDF2-4C57-83DE-CF7E2ABF1A59}" dt="2022-10-10T15:40:06.083" v="45" actId="207"/>
        <pc:sldMkLst>
          <pc:docMk/>
          <pc:sldMk cId="3840286865" sldId="366"/>
        </pc:sldMkLst>
        <pc:spChg chg="mod">
          <ac:chgData name="Katie Sylvis" userId="c457537a-1b38-475b-b595-5ea82e9cc309" providerId="ADAL" clId="{6D9D996B-DDF2-4C57-83DE-CF7E2ABF1A59}" dt="2022-10-10T15:40:06.083" v="45" actId="207"/>
          <ac:spMkLst>
            <pc:docMk/>
            <pc:sldMk cId="3840286865" sldId="366"/>
            <ac:spMk id="29698" creationId="{00000000-0000-0000-0000-000000000000}"/>
          </ac:spMkLst>
        </pc:spChg>
      </pc:sldChg>
      <pc:sldChg chg="modSp mod ord">
        <pc:chgData name="Katie Sylvis" userId="c457537a-1b38-475b-b595-5ea82e9cc309" providerId="ADAL" clId="{6D9D996B-DDF2-4C57-83DE-CF7E2ABF1A59}" dt="2022-10-11T20:35:23.452" v="1571" actId="20577"/>
        <pc:sldMkLst>
          <pc:docMk/>
          <pc:sldMk cId="3569484945" sldId="367"/>
        </pc:sldMkLst>
        <pc:spChg chg="mod">
          <ac:chgData name="Katie Sylvis" userId="c457537a-1b38-475b-b595-5ea82e9cc309" providerId="ADAL" clId="{6D9D996B-DDF2-4C57-83DE-CF7E2ABF1A59}" dt="2022-10-10T16:10:07.500" v="1523" actId="2711"/>
          <ac:spMkLst>
            <pc:docMk/>
            <pc:sldMk cId="3569484945" sldId="367"/>
            <ac:spMk id="2" creationId="{C4A4B54C-426D-B4C9-249C-FEA67760A2E9}"/>
          </ac:spMkLst>
        </pc:spChg>
        <pc:spChg chg="mod">
          <ac:chgData name="Katie Sylvis" userId="c457537a-1b38-475b-b595-5ea82e9cc309" providerId="ADAL" clId="{6D9D996B-DDF2-4C57-83DE-CF7E2ABF1A59}" dt="2022-10-11T20:35:23.452" v="1571" actId="20577"/>
          <ac:spMkLst>
            <pc:docMk/>
            <pc:sldMk cId="3569484945" sldId="367"/>
            <ac:spMk id="3" creationId="{0E64E394-084C-24E7-7287-F034D9ACA07C}"/>
          </ac:spMkLst>
        </pc:spChg>
      </pc:sldChg>
      <pc:sldChg chg="addSp modSp new mod ord">
        <pc:chgData name="Katie Sylvis" userId="c457537a-1b38-475b-b595-5ea82e9cc309" providerId="ADAL" clId="{6D9D996B-DDF2-4C57-83DE-CF7E2ABF1A59}" dt="2022-10-18T20:01:01.870" v="1836"/>
        <pc:sldMkLst>
          <pc:docMk/>
          <pc:sldMk cId="1530618119" sldId="368"/>
        </pc:sldMkLst>
        <pc:spChg chg="add mod">
          <ac:chgData name="Katie Sylvis" userId="c457537a-1b38-475b-b595-5ea82e9cc309" providerId="ADAL" clId="{6D9D996B-DDF2-4C57-83DE-CF7E2ABF1A59}" dt="2022-10-10T15:53:54.610" v="790" actId="1076"/>
          <ac:spMkLst>
            <pc:docMk/>
            <pc:sldMk cId="1530618119" sldId="368"/>
            <ac:spMk id="6" creationId="{02D75B5D-96BB-B59A-2696-D58CF4582DBC}"/>
          </ac:spMkLst>
        </pc:spChg>
        <pc:spChg chg="add mod">
          <ac:chgData name="Katie Sylvis" userId="c457537a-1b38-475b-b595-5ea82e9cc309" providerId="ADAL" clId="{6D9D996B-DDF2-4C57-83DE-CF7E2ABF1A59}" dt="2022-10-10T15:53:51.521" v="789" actId="1076"/>
          <ac:spMkLst>
            <pc:docMk/>
            <pc:sldMk cId="1530618119" sldId="368"/>
            <ac:spMk id="7" creationId="{F7A8741B-B761-E862-B61F-DED537F153D0}"/>
          </ac:spMkLst>
        </pc:spChg>
        <pc:spChg chg="add mod">
          <ac:chgData name="Katie Sylvis" userId="c457537a-1b38-475b-b595-5ea82e9cc309" providerId="ADAL" clId="{6D9D996B-DDF2-4C57-83DE-CF7E2ABF1A59}" dt="2022-10-10T15:53:40.479" v="786" actId="207"/>
          <ac:spMkLst>
            <pc:docMk/>
            <pc:sldMk cId="1530618119" sldId="368"/>
            <ac:spMk id="8" creationId="{688CE38A-8EF3-BC07-25F8-18D1D8B7DE10}"/>
          </ac:spMkLst>
        </pc:spChg>
        <pc:spChg chg="add mod">
          <ac:chgData name="Katie Sylvis" userId="c457537a-1b38-475b-b595-5ea82e9cc309" providerId="ADAL" clId="{6D9D996B-DDF2-4C57-83DE-CF7E2ABF1A59}" dt="2022-10-10T15:53:46.702" v="788" actId="1076"/>
          <ac:spMkLst>
            <pc:docMk/>
            <pc:sldMk cId="1530618119" sldId="368"/>
            <ac:spMk id="9" creationId="{59BA0FE8-5AE0-A029-9AC9-BCAF3766A6C1}"/>
          </ac:spMkLst>
        </pc:spChg>
        <pc:picChg chg="add mod">
          <ac:chgData name="Katie Sylvis" userId="c457537a-1b38-475b-b595-5ea82e9cc309" providerId="ADAL" clId="{6D9D996B-DDF2-4C57-83DE-CF7E2ABF1A59}" dt="2022-10-10T15:53:01.342" v="778" actId="1076"/>
          <ac:picMkLst>
            <pc:docMk/>
            <pc:sldMk cId="1530618119" sldId="368"/>
            <ac:picMk id="3" creationId="{5608A239-451E-8D41-73FB-329C8806CCE3}"/>
          </ac:picMkLst>
        </pc:picChg>
        <pc:picChg chg="add mod">
          <ac:chgData name="Katie Sylvis" userId="c457537a-1b38-475b-b595-5ea82e9cc309" providerId="ADAL" clId="{6D9D996B-DDF2-4C57-83DE-CF7E2ABF1A59}" dt="2022-10-10T15:52:59.188" v="777" actId="14100"/>
          <ac:picMkLst>
            <pc:docMk/>
            <pc:sldMk cId="1530618119" sldId="368"/>
            <ac:picMk id="5" creationId="{E1116458-CB74-6493-573C-E042F790EFBE}"/>
          </ac:picMkLst>
        </pc:picChg>
      </pc:sldChg>
      <pc:sldChg chg="addSp modSp add mod">
        <pc:chgData name="Katie Sylvis" userId="c457537a-1b38-475b-b595-5ea82e9cc309" providerId="ADAL" clId="{6D9D996B-DDF2-4C57-83DE-CF7E2ABF1A59}" dt="2022-10-10T15:44:07.689" v="206" actId="14100"/>
        <pc:sldMkLst>
          <pc:docMk/>
          <pc:sldMk cId="931210431" sldId="369"/>
        </pc:sldMkLst>
        <pc:spChg chg="mod">
          <ac:chgData name="Katie Sylvis" userId="c457537a-1b38-475b-b595-5ea82e9cc309" providerId="ADAL" clId="{6D9D996B-DDF2-4C57-83DE-CF7E2ABF1A59}" dt="2022-10-10T15:41:20.099" v="56" actId="27636"/>
          <ac:spMkLst>
            <pc:docMk/>
            <pc:sldMk cId="931210431" sldId="369"/>
            <ac:spMk id="3" creationId="{00000000-0000-0000-0000-000000000000}"/>
          </ac:spMkLst>
        </pc:spChg>
        <pc:picChg chg="add mod modCrop">
          <ac:chgData name="Katie Sylvis" userId="c457537a-1b38-475b-b595-5ea82e9cc309" providerId="ADAL" clId="{6D9D996B-DDF2-4C57-83DE-CF7E2ABF1A59}" dt="2022-10-10T15:44:04.780" v="205" actId="14100"/>
          <ac:picMkLst>
            <pc:docMk/>
            <pc:sldMk cId="931210431" sldId="369"/>
            <ac:picMk id="4" creationId="{7A511C15-A0EF-9790-3243-352E2C6D3099}"/>
          </ac:picMkLst>
        </pc:picChg>
        <pc:picChg chg="add mod modCrop">
          <ac:chgData name="Katie Sylvis" userId="c457537a-1b38-475b-b595-5ea82e9cc309" providerId="ADAL" clId="{6D9D996B-DDF2-4C57-83DE-CF7E2ABF1A59}" dt="2022-10-10T15:44:07.689" v="206" actId="14100"/>
          <ac:picMkLst>
            <pc:docMk/>
            <pc:sldMk cId="931210431" sldId="369"/>
            <ac:picMk id="8" creationId="{8ADB6715-BEB1-142A-F38E-1706E815DDBA}"/>
          </ac:picMkLst>
        </pc:picChg>
      </pc:sldChg>
      <pc:sldChg chg="modSp add mod">
        <pc:chgData name="Katie Sylvis" userId="c457537a-1b38-475b-b595-5ea82e9cc309" providerId="ADAL" clId="{6D9D996B-DDF2-4C57-83DE-CF7E2ABF1A59}" dt="2022-10-10T16:10:02.030" v="1522" actId="2711"/>
        <pc:sldMkLst>
          <pc:docMk/>
          <pc:sldMk cId="913210424" sldId="370"/>
        </pc:sldMkLst>
        <pc:spChg chg="mod">
          <ac:chgData name="Katie Sylvis" userId="c457537a-1b38-475b-b595-5ea82e9cc309" providerId="ADAL" clId="{6D9D996B-DDF2-4C57-83DE-CF7E2ABF1A59}" dt="2022-10-10T16:09:57.259" v="1521" actId="2711"/>
          <ac:spMkLst>
            <pc:docMk/>
            <pc:sldMk cId="913210424" sldId="370"/>
            <ac:spMk id="2" creationId="{C4A4B54C-426D-B4C9-249C-FEA67760A2E9}"/>
          </ac:spMkLst>
        </pc:spChg>
        <pc:spChg chg="mod">
          <ac:chgData name="Katie Sylvis" userId="c457537a-1b38-475b-b595-5ea82e9cc309" providerId="ADAL" clId="{6D9D996B-DDF2-4C57-83DE-CF7E2ABF1A59}" dt="2022-10-10T16:10:02.030" v="1522" actId="2711"/>
          <ac:spMkLst>
            <pc:docMk/>
            <pc:sldMk cId="913210424" sldId="370"/>
            <ac:spMk id="3" creationId="{0E64E394-084C-24E7-7287-F034D9ACA07C}"/>
          </ac:spMkLst>
        </pc:spChg>
      </pc:sldChg>
      <pc:sldChg chg="modSp add mod">
        <pc:chgData name="Katie Sylvis" userId="c457537a-1b38-475b-b595-5ea82e9cc309" providerId="ADAL" clId="{6D9D996B-DDF2-4C57-83DE-CF7E2ABF1A59}" dt="2022-10-10T16:09:48.396" v="1519" actId="2711"/>
        <pc:sldMkLst>
          <pc:docMk/>
          <pc:sldMk cId="468652240" sldId="371"/>
        </pc:sldMkLst>
        <pc:spChg chg="mod">
          <ac:chgData name="Katie Sylvis" userId="c457537a-1b38-475b-b595-5ea82e9cc309" providerId="ADAL" clId="{6D9D996B-DDF2-4C57-83DE-CF7E2ABF1A59}" dt="2022-10-10T16:09:48.396" v="1519" actId="2711"/>
          <ac:spMkLst>
            <pc:docMk/>
            <pc:sldMk cId="468652240" sldId="371"/>
            <ac:spMk id="2" creationId="{C4A4B54C-426D-B4C9-249C-FEA67760A2E9}"/>
          </ac:spMkLst>
        </pc:spChg>
        <pc:spChg chg="mod">
          <ac:chgData name="Katie Sylvis" userId="c457537a-1b38-475b-b595-5ea82e9cc309" providerId="ADAL" clId="{6D9D996B-DDF2-4C57-83DE-CF7E2ABF1A59}" dt="2022-10-10T15:51:41.239" v="766" actId="27636"/>
          <ac:spMkLst>
            <pc:docMk/>
            <pc:sldMk cId="468652240" sldId="371"/>
            <ac:spMk id="3" creationId="{0E64E394-084C-24E7-7287-F034D9ACA07C}"/>
          </ac:spMkLst>
        </pc:spChg>
      </pc:sldChg>
      <pc:sldChg chg="modSp add mod">
        <pc:chgData name="Katie Sylvis" userId="c457537a-1b38-475b-b595-5ea82e9cc309" providerId="ADAL" clId="{6D9D996B-DDF2-4C57-83DE-CF7E2ABF1A59}" dt="2022-10-10T16:09:52.018" v="1520" actId="2711"/>
        <pc:sldMkLst>
          <pc:docMk/>
          <pc:sldMk cId="2622249734" sldId="372"/>
        </pc:sldMkLst>
        <pc:spChg chg="mod">
          <ac:chgData name="Katie Sylvis" userId="c457537a-1b38-475b-b595-5ea82e9cc309" providerId="ADAL" clId="{6D9D996B-DDF2-4C57-83DE-CF7E2ABF1A59}" dt="2022-10-10T16:09:52.018" v="1520" actId="2711"/>
          <ac:spMkLst>
            <pc:docMk/>
            <pc:sldMk cId="2622249734" sldId="372"/>
            <ac:spMk id="2" creationId="{C4A4B54C-426D-B4C9-249C-FEA67760A2E9}"/>
          </ac:spMkLst>
        </pc:spChg>
        <pc:spChg chg="mod">
          <ac:chgData name="Katie Sylvis" userId="c457537a-1b38-475b-b595-5ea82e9cc309" providerId="ADAL" clId="{6D9D996B-DDF2-4C57-83DE-CF7E2ABF1A59}" dt="2022-10-10T15:52:03.632" v="771" actId="2711"/>
          <ac:spMkLst>
            <pc:docMk/>
            <pc:sldMk cId="2622249734" sldId="372"/>
            <ac:spMk id="3" creationId="{0E64E394-084C-24E7-7287-F034D9ACA07C}"/>
          </ac:spMkLst>
        </pc:spChg>
      </pc:sldChg>
      <pc:sldChg chg="addSp delSp modSp add mod">
        <pc:chgData name="Katie Sylvis" userId="c457537a-1b38-475b-b595-5ea82e9cc309" providerId="ADAL" clId="{6D9D996B-DDF2-4C57-83DE-CF7E2ABF1A59}" dt="2022-10-10T15:55:08.100" v="797" actId="1076"/>
        <pc:sldMkLst>
          <pc:docMk/>
          <pc:sldMk cId="82245238" sldId="373"/>
        </pc:sldMkLst>
        <pc:spChg chg="del mod">
          <ac:chgData name="Katie Sylvis" userId="c457537a-1b38-475b-b595-5ea82e9cc309" providerId="ADAL" clId="{6D9D996B-DDF2-4C57-83DE-CF7E2ABF1A59}" dt="2022-10-10T15:55:04.081" v="794" actId="22"/>
          <ac:spMkLst>
            <pc:docMk/>
            <pc:sldMk cId="82245238" sldId="373"/>
            <ac:spMk id="3" creationId="{00000000-0000-0000-0000-000000000000}"/>
          </ac:spMkLst>
        </pc:spChg>
        <pc:picChg chg="add mod ord">
          <ac:chgData name="Katie Sylvis" userId="c457537a-1b38-475b-b595-5ea82e9cc309" providerId="ADAL" clId="{6D9D996B-DDF2-4C57-83DE-CF7E2ABF1A59}" dt="2022-10-10T15:55:08.100" v="797" actId="1076"/>
          <ac:picMkLst>
            <pc:docMk/>
            <pc:sldMk cId="82245238" sldId="373"/>
            <ac:picMk id="4" creationId="{83BAAC39-626E-71CB-D9E6-7B45CEBE0EBF}"/>
          </ac:picMkLst>
        </pc:picChg>
      </pc:sldChg>
      <pc:sldChg chg="addSp delSp modSp add mod ord">
        <pc:chgData name="Katie Sylvis" userId="c457537a-1b38-475b-b595-5ea82e9cc309" providerId="ADAL" clId="{6D9D996B-DDF2-4C57-83DE-CF7E2ABF1A59}" dt="2022-10-10T15:58:49.299" v="1000" actId="14100"/>
        <pc:sldMkLst>
          <pc:docMk/>
          <pc:sldMk cId="171924254" sldId="374"/>
        </pc:sldMkLst>
        <pc:spChg chg="add del mod">
          <ac:chgData name="Katie Sylvis" userId="c457537a-1b38-475b-b595-5ea82e9cc309" providerId="ADAL" clId="{6D9D996B-DDF2-4C57-83DE-CF7E2ABF1A59}" dt="2022-10-10T15:58:36.033" v="995" actId="22"/>
          <ac:spMkLst>
            <pc:docMk/>
            <pc:sldMk cId="171924254" sldId="374"/>
            <ac:spMk id="3" creationId="{74CEB8AF-3327-138C-DEDB-E560E309020B}"/>
          </ac:spMkLst>
        </pc:spChg>
        <pc:spChg chg="mod">
          <ac:chgData name="Katie Sylvis" userId="c457537a-1b38-475b-b595-5ea82e9cc309" providerId="ADAL" clId="{6D9D996B-DDF2-4C57-83DE-CF7E2ABF1A59}" dt="2022-10-10T15:58:10.069" v="991" actId="20577"/>
          <ac:spMkLst>
            <pc:docMk/>
            <pc:sldMk cId="171924254" sldId="374"/>
            <ac:spMk id="29698" creationId="{00000000-0000-0000-0000-000000000000}"/>
          </ac:spMkLst>
        </pc:spChg>
        <pc:picChg chg="del">
          <ac:chgData name="Katie Sylvis" userId="c457537a-1b38-475b-b595-5ea82e9cc309" providerId="ADAL" clId="{6D9D996B-DDF2-4C57-83DE-CF7E2ABF1A59}" dt="2022-10-10T15:58:03.197" v="956" actId="478"/>
          <ac:picMkLst>
            <pc:docMk/>
            <pc:sldMk cId="171924254" sldId="374"/>
            <ac:picMk id="4" creationId="{83BAAC39-626E-71CB-D9E6-7B45CEBE0EBF}"/>
          </ac:picMkLst>
        </pc:picChg>
        <pc:picChg chg="add mod">
          <ac:chgData name="Katie Sylvis" userId="c457537a-1b38-475b-b595-5ea82e9cc309" providerId="ADAL" clId="{6D9D996B-DDF2-4C57-83DE-CF7E2ABF1A59}" dt="2022-10-10T15:58:49.299" v="1000" actId="14100"/>
          <ac:picMkLst>
            <pc:docMk/>
            <pc:sldMk cId="171924254" sldId="374"/>
            <ac:picMk id="8" creationId="{BA4F425A-CEEB-BBBB-A240-C8254B51EFFA}"/>
          </ac:picMkLst>
        </pc:picChg>
        <pc:picChg chg="add mod ord">
          <ac:chgData name="Katie Sylvis" userId="c457537a-1b38-475b-b595-5ea82e9cc309" providerId="ADAL" clId="{6D9D996B-DDF2-4C57-83DE-CF7E2ABF1A59}" dt="2022-10-10T15:58:46.382" v="999" actId="1076"/>
          <ac:picMkLst>
            <pc:docMk/>
            <pc:sldMk cId="171924254" sldId="374"/>
            <ac:picMk id="10" creationId="{76095C6A-2010-2548-4748-EECBBC9CED83}"/>
          </ac:picMkLst>
        </pc:picChg>
      </pc:sldChg>
      <pc:sldChg chg="addSp delSp modSp add mod ord">
        <pc:chgData name="Katie Sylvis" userId="c457537a-1b38-475b-b595-5ea82e9cc309" providerId="ADAL" clId="{6D9D996B-DDF2-4C57-83DE-CF7E2ABF1A59}" dt="2022-10-18T20:02:12.883" v="1902"/>
        <pc:sldMkLst>
          <pc:docMk/>
          <pc:sldMk cId="1090975267" sldId="375"/>
        </pc:sldMkLst>
        <pc:spChg chg="del mod">
          <ac:chgData name="Katie Sylvis" userId="c457537a-1b38-475b-b595-5ea82e9cc309" providerId="ADAL" clId="{6D9D996B-DDF2-4C57-83DE-CF7E2ABF1A59}" dt="2022-10-10T16:05:06.709" v="1420" actId="478"/>
          <ac:spMkLst>
            <pc:docMk/>
            <pc:sldMk cId="1090975267" sldId="375"/>
            <ac:spMk id="5" creationId="{9DEF3B25-BDA0-4263-9E9E-11FA1BBB0FBD}"/>
          </ac:spMkLst>
        </pc:spChg>
        <pc:spChg chg="mod">
          <ac:chgData name="Katie Sylvis" userId="c457537a-1b38-475b-b595-5ea82e9cc309" providerId="ADAL" clId="{6D9D996B-DDF2-4C57-83DE-CF7E2ABF1A59}" dt="2022-10-10T16:05:28.021" v="1458" actId="20577"/>
          <ac:spMkLst>
            <pc:docMk/>
            <pc:sldMk cId="1090975267" sldId="375"/>
            <ac:spMk id="58370" creationId="{28F92C02-F4AA-4877-AF79-413C80AF98BA}"/>
          </ac:spMkLst>
        </pc:spChg>
        <pc:spChg chg="mod">
          <ac:chgData name="Katie Sylvis" userId="c457537a-1b38-475b-b595-5ea82e9cc309" providerId="ADAL" clId="{6D9D996B-DDF2-4C57-83DE-CF7E2ABF1A59}" dt="2022-10-10T16:05:04.301" v="1416" actId="5793"/>
          <ac:spMkLst>
            <pc:docMk/>
            <pc:sldMk cId="1090975267" sldId="375"/>
            <ac:spMk id="58371" creationId="{FE5D1B8B-6441-48BB-9A09-8672127DA45E}"/>
          </ac:spMkLst>
        </pc:spChg>
        <pc:picChg chg="del">
          <ac:chgData name="Katie Sylvis" userId="c457537a-1b38-475b-b595-5ea82e9cc309" providerId="ADAL" clId="{6D9D996B-DDF2-4C57-83DE-CF7E2ABF1A59}" dt="2022-10-10T16:05:05.604" v="1418" actId="478"/>
          <ac:picMkLst>
            <pc:docMk/>
            <pc:sldMk cId="1090975267" sldId="375"/>
            <ac:picMk id="3" creationId="{F0973C85-9B1F-44E1-B44D-9EA03417C30F}"/>
          </ac:picMkLst>
        </pc:picChg>
        <pc:picChg chg="add mod">
          <ac:chgData name="Katie Sylvis" userId="c457537a-1b38-475b-b595-5ea82e9cc309" providerId="ADAL" clId="{6D9D996B-DDF2-4C57-83DE-CF7E2ABF1A59}" dt="2022-10-10T16:05:16.292" v="1422" actId="14100"/>
          <ac:picMkLst>
            <pc:docMk/>
            <pc:sldMk cId="1090975267" sldId="375"/>
            <ac:picMk id="4" creationId="{53D24816-0937-8449-E52A-F708A8706621}"/>
          </ac:picMkLst>
        </pc:picChg>
        <pc:picChg chg="del">
          <ac:chgData name="Katie Sylvis" userId="c457537a-1b38-475b-b595-5ea82e9cc309" providerId="ADAL" clId="{6D9D996B-DDF2-4C57-83DE-CF7E2ABF1A59}" dt="2022-10-10T16:05:05.148" v="1417" actId="478"/>
          <ac:picMkLst>
            <pc:docMk/>
            <pc:sldMk cId="1090975267" sldId="375"/>
            <ac:picMk id="6" creationId="{3D3916E7-2557-0A96-0179-24204B001BF9}"/>
          </ac:picMkLst>
        </pc:picChg>
        <pc:picChg chg="add mod">
          <ac:chgData name="Katie Sylvis" userId="c457537a-1b38-475b-b595-5ea82e9cc309" providerId="ADAL" clId="{6D9D996B-DDF2-4C57-83DE-CF7E2ABF1A59}" dt="2022-10-10T16:05:33.137" v="1459" actId="1076"/>
          <ac:picMkLst>
            <pc:docMk/>
            <pc:sldMk cId="1090975267" sldId="375"/>
            <ac:picMk id="7" creationId="{1BE14C60-D115-3085-5159-234D99690CD4}"/>
          </ac:picMkLst>
        </pc:picChg>
      </pc:sldChg>
      <pc:sldChg chg="delSp modSp add mod">
        <pc:chgData name="Katie Sylvis" userId="c457537a-1b38-475b-b595-5ea82e9cc309" providerId="ADAL" clId="{6D9D996B-DDF2-4C57-83DE-CF7E2ABF1A59}" dt="2022-10-10T16:07:05.484" v="1494" actId="14100"/>
        <pc:sldMkLst>
          <pc:docMk/>
          <pc:sldMk cId="536478258" sldId="376"/>
        </pc:sldMkLst>
        <pc:spChg chg="del">
          <ac:chgData name="Katie Sylvis" userId="c457537a-1b38-475b-b595-5ea82e9cc309" providerId="ADAL" clId="{6D9D996B-DDF2-4C57-83DE-CF7E2ABF1A59}" dt="2022-10-10T16:06:49.198" v="1491" actId="478"/>
          <ac:spMkLst>
            <pc:docMk/>
            <pc:sldMk cId="536478258" sldId="376"/>
            <ac:spMk id="6" creationId="{BD819081-CD81-3BD6-64B7-1D774791202B}"/>
          </ac:spMkLst>
        </pc:spChg>
        <pc:spChg chg="mod">
          <ac:chgData name="Katie Sylvis" userId="c457537a-1b38-475b-b595-5ea82e9cc309" providerId="ADAL" clId="{6D9D996B-DDF2-4C57-83DE-CF7E2ABF1A59}" dt="2022-10-10T16:06:45.669" v="1489" actId="20577"/>
          <ac:spMkLst>
            <pc:docMk/>
            <pc:sldMk cId="536478258" sldId="376"/>
            <ac:spMk id="58370" creationId="{28F92C02-F4AA-4877-AF79-413C80AF98BA}"/>
          </ac:spMkLst>
        </pc:spChg>
        <pc:spChg chg="mod">
          <ac:chgData name="Katie Sylvis" userId="c457537a-1b38-475b-b595-5ea82e9cc309" providerId="ADAL" clId="{6D9D996B-DDF2-4C57-83DE-CF7E2ABF1A59}" dt="2022-10-10T16:07:05.484" v="1494" actId="14100"/>
          <ac:spMkLst>
            <pc:docMk/>
            <pc:sldMk cId="536478258" sldId="376"/>
            <ac:spMk id="58371" creationId="{FE5D1B8B-6441-48BB-9A09-8672127DA45E}"/>
          </ac:spMkLst>
        </pc:spChg>
        <pc:picChg chg="del">
          <ac:chgData name="Katie Sylvis" userId="c457537a-1b38-475b-b595-5ea82e9cc309" providerId="ADAL" clId="{6D9D996B-DDF2-4C57-83DE-CF7E2ABF1A59}" dt="2022-10-10T16:06:47.853" v="1490" actId="478"/>
          <ac:picMkLst>
            <pc:docMk/>
            <pc:sldMk cId="536478258" sldId="376"/>
            <ac:picMk id="3" creationId="{9F9E7CA9-4420-22AB-9BC7-0DC818A121C9}"/>
          </ac:picMkLst>
        </pc:picChg>
      </pc:sldChg>
      <pc:sldChg chg="modSp add mod">
        <pc:chgData name="Katie Sylvis" userId="c457537a-1b38-475b-b595-5ea82e9cc309" providerId="ADAL" clId="{6D9D996B-DDF2-4C57-83DE-CF7E2ABF1A59}" dt="2022-10-10T16:07:54.596" v="1508" actId="20577"/>
        <pc:sldMkLst>
          <pc:docMk/>
          <pc:sldMk cId="415746523" sldId="377"/>
        </pc:sldMkLst>
        <pc:spChg chg="mod">
          <ac:chgData name="Katie Sylvis" userId="c457537a-1b38-475b-b595-5ea82e9cc309" providerId="ADAL" clId="{6D9D996B-DDF2-4C57-83DE-CF7E2ABF1A59}" dt="2022-10-10T16:07:23.053" v="1503" actId="20577"/>
          <ac:spMkLst>
            <pc:docMk/>
            <pc:sldMk cId="415746523" sldId="377"/>
            <ac:spMk id="58370" creationId="{28F92C02-F4AA-4877-AF79-413C80AF98BA}"/>
          </ac:spMkLst>
        </pc:spChg>
        <pc:spChg chg="mod">
          <ac:chgData name="Katie Sylvis" userId="c457537a-1b38-475b-b595-5ea82e9cc309" providerId="ADAL" clId="{6D9D996B-DDF2-4C57-83DE-CF7E2ABF1A59}" dt="2022-10-10T16:07:54.596" v="1508" actId="20577"/>
          <ac:spMkLst>
            <pc:docMk/>
            <pc:sldMk cId="415746523" sldId="377"/>
            <ac:spMk id="58371" creationId="{FE5D1B8B-6441-48BB-9A09-8672127DA4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8BF4954-FDD0-41A3-9BC7-7C96380E776C}" type="datetimeFigureOut">
              <a:rPr lang="en-US" smtClean="0"/>
              <a:t>10/18/2022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C7768F3-E422-4D56-825F-497AC63F685C}" type="slidenum">
              <a:rPr lang="en-US" smtClean="0"/>
              <a:t>‹#›</a:t>
            </a:fld>
            <a:endParaRPr lang="en-US"/>
          </a:p>
        </p:txBody>
      </p:sp>
    </p:spTree>
    <p:extLst>
      <p:ext uri="{BB962C8B-B14F-4D97-AF65-F5344CB8AC3E}">
        <p14:creationId xmlns:p14="http://schemas.microsoft.com/office/powerpoint/2010/main" val="246867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733F4BE-C406-46C9-8E42-8AAE41FD0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7AF95469-16F3-4ABB-AD82-5D4B0DB487EB}"/>
              </a:ext>
            </a:extLst>
          </p:cNvPr>
          <p:cNvSpPr>
            <a:spLocks noGrp="1"/>
          </p:cNvSpPr>
          <p:nvPr>
            <p:ph type="body" idx="1"/>
          </p:nvPr>
        </p:nvSpPr>
        <p:spPr bwMode="auto">
          <a:xfrm>
            <a:off x="731520" y="4620577"/>
            <a:ext cx="5852160" cy="37804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About Habitat Iowa – Advocacy, Training, Resource Development, and Disaster Relief</a:t>
            </a:r>
          </a:p>
          <a:p>
            <a:r>
              <a:rPr lang="en-US" altLang="en-US"/>
              <a:t>	</a:t>
            </a:r>
          </a:p>
        </p:txBody>
      </p:sp>
      <p:sp>
        <p:nvSpPr>
          <p:cNvPr id="6148" name="Slide Number Placeholder 3">
            <a:extLst>
              <a:ext uri="{FF2B5EF4-FFF2-40B4-BE49-F238E27FC236}">
                <a16:creationId xmlns:a16="http://schemas.microsoft.com/office/drawing/2014/main" id="{68EAF576-7150-42E1-A5CF-CA1EE017F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B437C78-A209-49F0-91A5-D7C48D03BFD0}"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pPr>
            <a:endParaRPr lang="en-US" altLang="en-US" dirty="0"/>
          </a:p>
          <a:p>
            <a:pPr algn="r" eaLnBrk="1" hangingPunct="1">
              <a:spcBef>
                <a:spcPct val="0"/>
              </a:spcBef>
            </a:pPr>
            <a:endParaRPr lang="en-US" altLang="en-US" dirty="0"/>
          </a:p>
          <a:p>
            <a:pPr algn="r" eaLnBrk="1" hangingPunct="1">
              <a:spcBef>
                <a:spcPct val="0"/>
              </a:spcBef>
            </a:pPr>
            <a:r>
              <a:rPr lang="en-US" altLang="en-US" dirty="0"/>
              <a:t>There</a:t>
            </a:r>
            <a:r>
              <a:rPr lang="en-US" altLang="en-US" baseline="0" dirty="0"/>
              <a:t> </a:t>
            </a:r>
            <a:r>
              <a:rPr lang="en-US" altLang="en-US" dirty="0"/>
              <a:t>are some bigger picture results when you invest in member development…</a:t>
            </a:r>
          </a:p>
          <a:p>
            <a:pPr eaLnBrk="1" hangingPunct="1">
              <a:spcBef>
                <a:spcPct val="0"/>
              </a:spcBef>
            </a:pPr>
            <a:endParaRPr lang="en-US" altLang="en-US" dirty="0"/>
          </a:p>
          <a:p>
            <a:pPr eaLnBrk="1" hangingPunct="1">
              <a:spcBef>
                <a:spcPct val="0"/>
              </a:spcBef>
            </a:pPr>
            <a:r>
              <a:rPr lang="en-US" altLang="en-US" dirty="0"/>
              <a:t>•Promote retention—Meeting the individual and professional goals of each member increases member satisfaction and leads to greater member retention.</a:t>
            </a:r>
          </a:p>
          <a:p>
            <a:pPr eaLnBrk="1" hangingPunct="1">
              <a:spcBef>
                <a:spcPct val="0"/>
              </a:spcBef>
            </a:pPr>
            <a:r>
              <a:rPr lang="en-US" altLang="en-US" dirty="0"/>
              <a:t>•Improve member effectiveness—Well-trained members provide high quality, high impact service and increase the value of the AmeriCorps or VISTA program to the organization, site, or sponsor</a:t>
            </a:r>
          </a:p>
          <a:p>
            <a:pPr eaLnBrk="1" hangingPunct="1">
              <a:spcBef>
                <a:spcPct val="0"/>
              </a:spcBef>
            </a:pPr>
            <a:r>
              <a:rPr lang="en-US" altLang="en-US" dirty="0"/>
              <a:t>•Improve organizational quality - Highly competent members significantly improve the quality of services provided by sponsor organizations</a:t>
            </a:r>
          </a:p>
          <a:p>
            <a:pPr eaLnBrk="1" hangingPunct="1">
              <a:spcBef>
                <a:spcPct val="0"/>
              </a:spcBef>
            </a:pPr>
            <a:r>
              <a:rPr lang="en-US" altLang="en-US" dirty="0"/>
              <a:t>•Help members develop skills—Examples include effective communication, conflict resolution, diversity and inclusion, leadership, CPR/first aid, outdoor education, volunteer development, resource mobilization, and partnerships development</a:t>
            </a:r>
          </a:p>
          <a:p>
            <a:pPr eaLnBrk="1" hangingPunct="1">
              <a:spcBef>
                <a:spcPct val="0"/>
              </a:spcBef>
            </a:pPr>
            <a:r>
              <a:rPr lang="en-US" altLang="en-US" dirty="0"/>
              <a:t>•Increase member knowledge—Members learn more about the community they're serving and what national service entails</a:t>
            </a:r>
          </a:p>
          <a:p>
            <a:pPr eaLnBrk="1" hangingPunct="1">
              <a:spcBef>
                <a:spcPct val="0"/>
              </a:spcBef>
            </a:pPr>
            <a:r>
              <a:rPr lang="en-US" altLang="en-US" dirty="0"/>
              <a:t>•Broaden attitudes and perspectives—Training leads to an increased sense of empowerment, civic values, a service ethic, and a broader understanding of how individuals and communities are interconnected</a:t>
            </a:r>
          </a:p>
          <a:p>
            <a:pPr eaLnBrk="1" hangingPunct="1">
              <a:spcBef>
                <a:spcPct val="0"/>
              </a:spcBef>
            </a:pPr>
            <a:r>
              <a:rPr lang="en-US" altLang="en-US" dirty="0"/>
              <a:t>•Augment site and sponsor training—Member development programs can reduce the burden of training for sites and sponsors</a:t>
            </a:r>
          </a:p>
          <a:p>
            <a:pPr eaLnBrk="1" hangingPunct="1">
              <a:spcBef>
                <a:spcPct val="0"/>
              </a:spcBef>
            </a:pPr>
            <a:r>
              <a:rPr lang="en-US" altLang="en-US" dirty="0"/>
              <a:t>•Promote lifelong engagement—Providing members with the skills and confidence necessary for successful service leads to a lifetime commitment to service and civic engagement</a:t>
            </a:r>
          </a:p>
          <a:p>
            <a:pPr eaLnBrk="1" hangingPunct="1">
              <a:spcBef>
                <a:spcPct val="0"/>
              </a:spcBef>
            </a:pPr>
            <a:endParaRPr lang="en-US" altLang="en-US" dirty="0"/>
          </a:p>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7451" indent="-304908" eaLnBrk="0" hangingPunct="0">
              <a:spcBef>
                <a:spcPct val="30000"/>
              </a:spcBef>
              <a:defRPr sz="1300">
                <a:solidFill>
                  <a:schemeClr val="tx1"/>
                </a:solidFill>
                <a:latin typeface="Calibri" pitchFamily="34" charset="0"/>
              </a:defRPr>
            </a:lvl2pPr>
            <a:lvl3pPr marL="1228008" indent="-242922" eaLnBrk="0" hangingPunct="0">
              <a:spcBef>
                <a:spcPct val="30000"/>
              </a:spcBef>
              <a:defRPr sz="1300">
                <a:solidFill>
                  <a:schemeClr val="tx1"/>
                </a:solidFill>
                <a:latin typeface="Calibri" pitchFamily="34" charset="0"/>
              </a:defRPr>
            </a:lvl3pPr>
            <a:lvl4pPr marL="1720552" indent="-242922" eaLnBrk="0" hangingPunct="0">
              <a:spcBef>
                <a:spcPct val="30000"/>
              </a:spcBef>
              <a:defRPr sz="1300">
                <a:solidFill>
                  <a:schemeClr val="tx1"/>
                </a:solidFill>
                <a:latin typeface="Calibri" pitchFamily="34" charset="0"/>
              </a:defRPr>
            </a:lvl4pPr>
            <a:lvl5pPr marL="2213095" indent="-242922" eaLnBrk="0" hangingPunct="0">
              <a:spcBef>
                <a:spcPct val="30000"/>
              </a:spcBef>
              <a:defRPr sz="1300">
                <a:solidFill>
                  <a:schemeClr val="tx1"/>
                </a:solidFill>
                <a:latin typeface="Calibri" pitchFamily="34" charset="0"/>
              </a:defRPr>
            </a:lvl5pPr>
            <a:lvl6pPr marL="2695586" indent="-242922" defTabSz="482491" eaLnBrk="0" fontAlgn="base" hangingPunct="0">
              <a:spcBef>
                <a:spcPct val="30000"/>
              </a:spcBef>
              <a:spcAft>
                <a:spcPct val="0"/>
              </a:spcAft>
              <a:defRPr sz="1300">
                <a:solidFill>
                  <a:schemeClr val="tx1"/>
                </a:solidFill>
                <a:latin typeface="Calibri" pitchFamily="34" charset="0"/>
              </a:defRPr>
            </a:lvl6pPr>
            <a:lvl7pPr marL="3178078" indent="-242922" defTabSz="482491" eaLnBrk="0" fontAlgn="base" hangingPunct="0">
              <a:spcBef>
                <a:spcPct val="30000"/>
              </a:spcBef>
              <a:spcAft>
                <a:spcPct val="0"/>
              </a:spcAft>
              <a:defRPr sz="1300">
                <a:solidFill>
                  <a:schemeClr val="tx1"/>
                </a:solidFill>
                <a:latin typeface="Calibri" pitchFamily="34" charset="0"/>
              </a:defRPr>
            </a:lvl7pPr>
            <a:lvl8pPr marL="3660569" indent="-242922" defTabSz="482491" eaLnBrk="0" fontAlgn="base" hangingPunct="0">
              <a:spcBef>
                <a:spcPct val="30000"/>
              </a:spcBef>
              <a:spcAft>
                <a:spcPct val="0"/>
              </a:spcAft>
              <a:defRPr sz="1300">
                <a:solidFill>
                  <a:schemeClr val="tx1"/>
                </a:solidFill>
                <a:latin typeface="Calibri" pitchFamily="34" charset="0"/>
              </a:defRPr>
            </a:lvl8pPr>
            <a:lvl9pPr marL="4143060" indent="-242922"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79FF39D-F9B3-4F9D-8D4B-9610363164C0}" type="slidenum">
              <a:rPr lang="en-US" altLang="en-US" smtClean="0"/>
              <a:pPr eaLnBrk="1" hangingPunct="1">
                <a:spcBef>
                  <a:spcPct val="0"/>
                </a:spcBef>
              </a:pPr>
              <a:t>11</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12</a:t>
            </a:fld>
            <a:endParaRPr lang="en-US" altLang="en-US" dirty="0"/>
          </a:p>
        </p:txBody>
      </p:sp>
    </p:spTree>
    <p:extLst>
      <p:ext uri="{BB962C8B-B14F-4D97-AF65-F5344CB8AC3E}">
        <p14:creationId xmlns:p14="http://schemas.microsoft.com/office/powerpoint/2010/main" val="30543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A4A6A6C-CBF6-4239-899A-F75340B850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EA45711-0EB8-48BB-A002-948AA8AAF399}"/>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20374522-0C28-43A8-9305-F5A490D129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68830F4A-10F5-463F-8838-9958FE8FA77B}"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A5BC3EE-EEF1-46C5-ABF3-7AB32A9C1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A1F571A-4198-48D5-9ED7-97C4E71A96E2}"/>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DA438876-6651-4CA1-8588-3D5D296E7D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4F5ABF4-204A-4B1A-8EBB-FC01630BEB7C}"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202920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A5BC3EE-EEF1-46C5-ABF3-7AB32A9C1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A1F571A-4198-48D5-9ED7-97C4E71A96E2}"/>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DA438876-6651-4CA1-8588-3D5D296E7D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4F5ABF4-204A-4B1A-8EBB-FC01630BEB7C}"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63417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16</a:t>
            </a:fld>
            <a:endParaRPr lang="en-US" altLang="en-US" dirty="0"/>
          </a:p>
        </p:txBody>
      </p:sp>
    </p:spTree>
    <p:extLst>
      <p:ext uri="{BB962C8B-B14F-4D97-AF65-F5344CB8AC3E}">
        <p14:creationId xmlns:p14="http://schemas.microsoft.com/office/powerpoint/2010/main" val="54435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6CC20AD-B54A-4462-982A-CA22993871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7B7A7B8-7DE2-455D-994E-36E384E73CDD}"/>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3CD01CF9-179A-4A06-BCE0-981D82B4B1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8FA0BC3-59E8-4ED1-AF9F-F6B86FC20482}"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2743653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18</a:t>
            </a:fld>
            <a:endParaRPr lang="en-US" altLang="en-US" dirty="0"/>
          </a:p>
        </p:txBody>
      </p:sp>
    </p:spTree>
    <p:extLst>
      <p:ext uri="{BB962C8B-B14F-4D97-AF65-F5344CB8AC3E}">
        <p14:creationId xmlns:p14="http://schemas.microsoft.com/office/powerpoint/2010/main" val="395730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19</a:t>
            </a:fld>
            <a:endParaRPr lang="en-US" altLang="en-US" dirty="0"/>
          </a:p>
        </p:txBody>
      </p:sp>
    </p:spTree>
    <p:extLst>
      <p:ext uri="{BB962C8B-B14F-4D97-AF65-F5344CB8AC3E}">
        <p14:creationId xmlns:p14="http://schemas.microsoft.com/office/powerpoint/2010/main" val="3541273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20</a:t>
            </a:fld>
            <a:endParaRPr lang="en-US" altLang="en-US" dirty="0"/>
          </a:p>
        </p:txBody>
      </p:sp>
    </p:spTree>
    <p:extLst>
      <p:ext uri="{BB962C8B-B14F-4D97-AF65-F5344CB8AC3E}">
        <p14:creationId xmlns:p14="http://schemas.microsoft.com/office/powerpoint/2010/main" val="137487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42DB703-5C61-4DA7-9328-359BC83DE0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63AF87D-0772-47A8-871A-E5F4C2B921D2}"/>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500"/>
              <a:t>AmeriCorps is a network of national service programs that engage more than 75,000 Americans each year in intensive service to meet critical needs in education, public safety, health, and the environment.  </a:t>
            </a:r>
          </a:p>
          <a:p>
            <a:endParaRPr lang="en-US" altLang="en-US" sz="1500"/>
          </a:p>
          <a:p>
            <a:r>
              <a:rPr lang="en-US" altLang="en-US" sz="1500"/>
              <a:t>While it is federally funded, the program impacts local communities – more than 2,100 nonprofits, public agencies, and faith-based organizations have AmeriCorps members.</a:t>
            </a:r>
          </a:p>
        </p:txBody>
      </p:sp>
      <p:sp>
        <p:nvSpPr>
          <p:cNvPr id="8196" name="Slide Number Placeholder 3">
            <a:extLst>
              <a:ext uri="{FF2B5EF4-FFF2-40B4-BE49-F238E27FC236}">
                <a16:creationId xmlns:a16="http://schemas.microsoft.com/office/drawing/2014/main" id="{A7948EEE-3E91-4368-9D1C-BA85F9715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5537D5B-DB89-4140-9E90-871784684A3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24208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21</a:t>
            </a:fld>
            <a:endParaRPr lang="en-US" altLang="en-US" dirty="0"/>
          </a:p>
        </p:txBody>
      </p:sp>
    </p:spTree>
    <p:extLst>
      <p:ext uri="{BB962C8B-B14F-4D97-AF65-F5344CB8AC3E}">
        <p14:creationId xmlns:p14="http://schemas.microsoft.com/office/powerpoint/2010/main" val="257384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A5BC3EE-EEF1-46C5-ABF3-7AB32A9C1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A1F571A-4198-48D5-9ED7-97C4E71A96E2}"/>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DA438876-6651-4CA1-8588-3D5D296E7D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4F5ABF4-204A-4B1A-8EBB-FC01630BEB7C}"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360357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28</a:t>
            </a:fld>
            <a:endParaRPr lang="en-US" altLang="en-US" dirty="0"/>
          </a:p>
        </p:txBody>
      </p:sp>
    </p:spTree>
    <p:extLst>
      <p:ext uri="{BB962C8B-B14F-4D97-AF65-F5344CB8AC3E}">
        <p14:creationId xmlns:p14="http://schemas.microsoft.com/office/powerpoint/2010/main" val="2955136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29</a:t>
            </a:fld>
            <a:endParaRPr lang="en-US" altLang="en-US" dirty="0"/>
          </a:p>
        </p:txBody>
      </p:sp>
    </p:spTree>
    <p:extLst>
      <p:ext uri="{BB962C8B-B14F-4D97-AF65-F5344CB8AC3E}">
        <p14:creationId xmlns:p14="http://schemas.microsoft.com/office/powerpoint/2010/main" val="2557942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30</a:t>
            </a:fld>
            <a:endParaRPr lang="en-US" altLang="en-US" dirty="0"/>
          </a:p>
        </p:txBody>
      </p:sp>
    </p:spTree>
    <p:extLst>
      <p:ext uri="{BB962C8B-B14F-4D97-AF65-F5344CB8AC3E}">
        <p14:creationId xmlns:p14="http://schemas.microsoft.com/office/powerpoint/2010/main" val="2760334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31</a:t>
            </a:fld>
            <a:endParaRPr lang="en-US" altLang="en-US" dirty="0"/>
          </a:p>
        </p:txBody>
      </p:sp>
    </p:spTree>
    <p:extLst>
      <p:ext uri="{BB962C8B-B14F-4D97-AF65-F5344CB8AC3E}">
        <p14:creationId xmlns:p14="http://schemas.microsoft.com/office/powerpoint/2010/main" val="1404058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32</a:t>
            </a:fld>
            <a:endParaRPr lang="en-US" altLang="en-US" dirty="0"/>
          </a:p>
        </p:txBody>
      </p:sp>
    </p:spTree>
    <p:extLst>
      <p:ext uri="{BB962C8B-B14F-4D97-AF65-F5344CB8AC3E}">
        <p14:creationId xmlns:p14="http://schemas.microsoft.com/office/powerpoint/2010/main" val="649395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33</a:t>
            </a:fld>
            <a:endParaRPr lang="en-US" altLang="en-US" dirty="0"/>
          </a:p>
        </p:txBody>
      </p:sp>
    </p:spTree>
    <p:extLst>
      <p:ext uri="{BB962C8B-B14F-4D97-AF65-F5344CB8AC3E}">
        <p14:creationId xmlns:p14="http://schemas.microsoft.com/office/powerpoint/2010/main" val="2454375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26E4CEF-1CE6-41C4-A02C-1E74400CB2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D70E432-68E3-449D-8A37-667814AFAF34}"/>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Figure out issues immediately = avoid missing paychecks</a:t>
            </a:r>
          </a:p>
        </p:txBody>
      </p:sp>
      <p:sp>
        <p:nvSpPr>
          <p:cNvPr id="59396" name="Slide Number Placeholder 3">
            <a:extLst>
              <a:ext uri="{FF2B5EF4-FFF2-40B4-BE49-F238E27FC236}">
                <a16:creationId xmlns:a16="http://schemas.microsoft.com/office/drawing/2014/main" id="{CC66DCA9-9D7A-4B0E-AF45-E0399B058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643861E-6B91-4A57-9F3F-6BE4AA087EE9}"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2549238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26E4CEF-1CE6-41C4-A02C-1E74400CB2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D70E432-68E3-449D-8A37-667814AFAF34}"/>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Figure out issues immediately = avoid missing paychecks</a:t>
            </a:r>
          </a:p>
        </p:txBody>
      </p:sp>
      <p:sp>
        <p:nvSpPr>
          <p:cNvPr id="59396" name="Slide Number Placeholder 3">
            <a:extLst>
              <a:ext uri="{FF2B5EF4-FFF2-40B4-BE49-F238E27FC236}">
                <a16:creationId xmlns:a16="http://schemas.microsoft.com/office/drawing/2014/main" id="{CC66DCA9-9D7A-4B0E-AF45-E0399B058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643861E-6B91-4A57-9F3F-6BE4AA087EE9}"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68953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42DB703-5C61-4DA7-9328-359BC83DE0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63AF87D-0772-47A8-871A-E5F4C2B921D2}"/>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500"/>
              <a:t>AmeriCorps is a network of national service programs that engage more than 75,000 Americans each year in intensive service to meet critical needs in education, public safety, health, and the environment.  </a:t>
            </a:r>
          </a:p>
          <a:p>
            <a:endParaRPr lang="en-US" altLang="en-US" sz="1500"/>
          </a:p>
          <a:p>
            <a:r>
              <a:rPr lang="en-US" altLang="en-US" sz="1500"/>
              <a:t>While it is federally funded, the program impacts local communities – more than 2,100 nonprofits, public agencies, and faith-based organizations have AmeriCorps members.</a:t>
            </a:r>
          </a:p>
        </p:txBody>
      </p:sp>
      <p:sp>
        <p:nvSpPr>
          <p:cNvPr id="8196" name="Slide Number Placeholder 3">
            <a:extLst>
              <a:ext uri="{FF2B5EF4-FFF2-40B4-BE49-F238E27FC236}">
                <a16:creationId xmlns:a16="http://schemas.microsoft.com/office/drawing/2014/main" id="{A7948EEE-3E91-4368-9D1C-BA85F9715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5537D5B-DB89-4140-9E90-871784684A3F}"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600216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26E4CEF-1CE6-41C4-A02C-1E74400CB2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D70E432-68E3-449D-8A37-667814AFAF34}"/>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Figure out issues immediately = avoid missing paychecks</a:t>
            </a:r>
          </a:p>
        </p:txBody>
      </p:sp>
      <p:sp>
        <p:nvSpPr>
          <p:cNvPr id="59396" name="Slide Number Placeholder 3">
            <a:extLst>
              <a:ext uri="{FF2B5EF4-FFF2-40B4-BE49-F238E27FC236}">
                <a16:creationId xmlns:a16="http://schemas.microsoft.com/office/drawing/2014/main" id="{CC66DCA9-9D7A-4B0E-AF45-E0399B058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643861E-6B91-4A57-9F3F-6BE4AA087EE9}"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29543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26E4CEF-1CE6-41C4-A02C-1E74400CB2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D70E432-68E3-449D-8A37-667814AFAF34}"/>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Figure out issues immediately = avoid missing paychecks</a:t>
            </a:r>
          </a:p>
        </p:txBody>
      </p:sp>
      <p:sp>
        <p:nvSpPr>
          <p:cNvPr id="59396" name="Slide Number Placeholder 3">
            <a:extLst>
              <a:ext uri="{FF2B5EF4-FFF2-40B4-BE49-F238E27FC236}">
                <a16:creationId xmlns:a16="http://schemas.microsoft.com/office/drawing/2014/main" id="{CC66DCA9-9D7A-4B0E-AF45-E0399B058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643861E-6B91-4A57-9F3F-6BE4AA087EE9}"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625999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26E4CEF-1CE6-41C4-A02C-1E74400CB2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D70E432-68E3-449D-8A37-667814AFAF34}"/>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Figure out issues immediately = avoid missing paychecks</a:t>
            </a:r>
          </a:p>
        </p:txBody>
      </p:sp>
      <p:sp>
        <p:nvSpPr>
          <p:cNvPr id="59396" name="Slide Number Placeholder 3">
            <a:extLst>
              <a:ext uri="{FF2B5EF4-FFF2-40B4-BE49-F238E27FC236}">
                <a16:creationId xmlns:a16="http://schemas.microsoft.com/office/drawing/2014/main" id="{CC66DCA9-9D7A-4B0E-AF45-E0399B058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643861E-6B91-4A57-9F3F-6BE4AA087EE9}"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4050560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8E14A91-2B2A-4F21-B611-B81DDABFA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6A56B17-8817-470E-BC0A-11DCB134FD04}"/>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During your service hours only – what you do on your own time is mostly your own business. </a:t>
            </a:r>
          </a:p>
          <a:p>
            <a:br>
              <a:rPr lang="en-US" altLang="en-US"/>
            </a:br>
            <a:r>
              <a:rPr lang="en-US" altLang="en-US"/>
              <a:t>Example: There is a political rally for candidate x at the capitol. </a:t>
            </a:r>
          </a:p>
          <a:p>
            <a:endParaRPr lang="en-US" altLang="en-US"/>
          </a:p>
          <a:p>
            <a:r>
              <a:rPr lang="en-US" altLang="en-US"/>
              <a:t>Can you attend? </a:t>
            </a:r>
          </a:p>
          <a:p>
            <a:r>
              <a:rPr lang="en-US" altLang="en-US"/>
              <a:t>Yes</a:t>
            </a:r>
          </a:p>
          <a:p>
            <a:endParaRPr lang="en-US" altLang="en-US"/>
          </a:p>
          <a:p>
            <a:r>
              <a:rPr lang="en-US" altLang="en-US"/>
              <a:t>What if it is during normal working hours? </a:t>
            </a:r>
          </a:p>
          <a:p>
            <a:r>
              <a:rPr lang="en-US" altLang="en-US"/>
              <a:t>As long as you have the time off</a:t>
            </a:r>
          </a:p>
          <a:p>
            <a:endParaRPr lang="en-US" altLang="en-US"/>
          </a:p>
          <a:p>
            <a:r>
              <a:rPr lang="en-US" altLang="en-US"/>
              <a:t>Can you attend while wearing AC/HFH gear? </a:t>
            </a:r>
          </a:p>
          <a:p>
            <a:r>
              <a:rPr lang="en-US" altLang="en-US"/>
              <a:t>No</a:t>
            </a:r>
          </a:p>
          <a:p>
            <a:endParaRPr lang="en-US" altLang="en-US"/>
          </a:p>
        </p:txBody>
      </p:sp>
      <p:sp>
        <p:nvSpPr>
          <p:cNvPr id="61444" name="Slide Number Placeholder 3">
            <a:extLst>
              <a:ext uri="{FF2B5EF4-FFF2-40B4-BE49-F238E27FC236}">
                <a16:creationId xmlns:a16="http://schemas.microsoft.com/office/drawing/2014/main" id="{BE90831B-B6DA-49C8-AE5A-243CDCA5CE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007EFA8-2E02-427C-87EC-71181761DD2F}"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8E14A91-2B2A-4F21-B611-B81DDABFA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6A56B17-8817-470E-BC0A-11DCB134FD04}"/>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During your service hours only – what you do on your own time is mostly your own business. </a:t>
            </a:r>
          </a:p>
          <a:p>
            <a:br>
              <a:rPr lang="en-US" altLang="en-US"/>
            </a:br>
            <a:r>
              <a:rPr lang="en-US" altLang="en-US"/>
              <a:t>Example: There is a political rally for candidate x at the capitol. </a:t>
            </a:r>
          </a:p>
          <a:p>
            <a:endParaRPr lang="en-US" altLang="en-US"/>
          </a:p>
          <a:p>
            <a:r>
              <a:rPr lang="en-US" altLang="en-US"/>
              <a:t>Can you attend? </a:t>
            </a:r>
          </a:p>
          <a:p>
            <a:r>
              <a:rPr lang="en-US" altLang="en-US"/>
              <a:t>Yes</a:t>
            </a:r>
          </a:p>
          <a:p>
            <a:endParaRPr lang="en-US" altLang="en-US"/>
          </a:p>
          <a:p>
            <a:r>
              <a:rPr lang="en-US" altLang="en-US"/>
              <a:t>What if it is during normal working hours? </a:t>
            </a:r>
          </a:p>
          <a:p>
            <a:r>
              <a:rPr lang="en-US" altLang="en-US"/>
              <a:t>As long as you have the time off</a:t>
            </a:r>
          </a:p>
          <a:p>
            <a:endParaRPr lang="en-US" altLang="en-US"/>
          </a:p>
          <a:p>
            <a:r>
              <a:rPr lang="en-US" altLang="en-US"/>
              <a:t>Can you attend while wearing AC/HFH gear? </a:t>
            </a:r>
          </a:p>
          <a:p>
            <a:r>
              <a:rPr lang="en-US" altLang="en-US"/>
              <a:t>No</a:t>
            </a:r>
          </a:p>
          <a:p>
            <a:endParaRPr lang="en-US" altLang="en-US"/>
          </a:p>
        </p:txBody>
      </p:sp>
      <p:sp>
        <p:nvSpPr>
          <p:cNvPr id="61444" name="Slide Number Placeholder 3">
            <a:extLst>
              <a:ext uri="{FF2B5EF4-FFF2-40B4-BE49-F238E27FC236}">
                <a16:creationId xmlns:a16="http://schemas.microsoft.com/office/drawing/2014/main" id="{BE90831B-B6DA-49C8-AE5A-243CDCA5CE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007EFA8-2E02-427C-87EC-71181761DD2F}"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993635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But please take note of the types of progressive discipline for our program and make sure your direct supervisors are aware of the progression.  Most importantly, they should contact the HSM before any of these steps are taken.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BFCF766-8ED9-4D09-8A04-864261814090}" type="slidenum">
              <a:rPr lang="en-US" altLang="en-US" smtClean="0"/>
              <a:pPr eaLnBrk="1" hangingPunct="1">
                <a:spcBef>
                  <a:spcPct val="0"/>
                </a:spcBef>
              </a:pPr>
              <a:t>41</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94A000B-56AC-43FA-9CFE-FF590F563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E0EAFD0-0D59-471B-B002-76CF4B3E0CDD}"/>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You’re making a certain commitment with this agreement – the education award is for completion of that commitment. </a:t>
            </a:r>
          </a:p>
        </p:txBody>
      </p:sp>
      <p:sp>
        <p:nvSpPr>
          <p:cNvPr id="69636" name="Slide Number Placeholder 3">
            <a:extLst>
              <a:ext uri="{FF2B5EF4-FFF2-40B4-BE49-F238E27FC236}">
                <a16:creationId xmlns:a16="http://schemas.microsoft.com/office/drawing/2014/main" id="{94F938EE-FA5C-4F98-A135-7578FF80C8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118DECD-D3CA-4CFA-B0B9-3FF4B780EA5B}"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F9630F9-3376-40CD-80D6-D8CAADBA10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1226571-10D1-43A0-806C-5E122684114C}"/>
              </a:ext>
            </a:extLst>
          </p:cNvPr>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State and National is the largest branch, with about 77,000 members each year.  There are both full time and part time opportunities.  Habitat for Humanity of Iowa currently has a State AmeriCorps grant.</a:t>
            </a:r>
          </a:p>
          <a:p>
            <a:endParaRPr lang="en-US" altLang="en-US"/>
          </a:p>
          <a:p>
            <a:r>
              <a:rPr lang="en-US" altLang="en-US"/>
              <a:t>VISTA – seen as fighting against poverty, VISTA has approximately 7200 members each year.  VISTA members focus on capacity building, raising funds, recruiting volunteers, and designing sustainable programs.  This is a full time, year long position.</a:t>
            </a:r>
          </a:p>
          <a:p>
            <a:endParaRPr lang="en-US" altLang="en-US"/>
          </a:p>
          <a:p>
            <a:r>
              <a:rPr lang="en-US" altLang="en-US"/>
              <a:t>NCCC – this is the smallest AmeriCorps program.  The NCCC is a team-based, residential service that focuses on disaster response, environment, housing and youth.  Teams travel to projects in neighboring states.  Approximately 1100 members serve each year.  Members live on 5 different campuses, including in Vinton, IA.  This is a full time, 10 month service.</a:t>
            </a:r>
          </a:p>
        </p:txBody>
      </p:sp>
      <p:sp>
        <p:nvSpPr>
          <p:cNvPr id="20484" name="Slide Number Placeholder 3">
            <a:extLst>
              <a:ext uri="{FF2B5EF4-FFF2-40B4-BE49-F238E27FC236}">
                <a16:creationId xmlns:a16="http://schemas.microsoft.com/office/drawing/2014/main" id="{5E0D4A90-209E-4537-9D70-D345B3D017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0C8981C-A1F8-4E79-B70C-2CBF0A3AA2B8}"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D694D81-DF7A-401B-B3BE-FF5447D2711D}" type="slidenum">
              <a:rPr lang="en-US" altLang="en-US" smtClean="0"/>
              <a:pPr eaLnBrk="1" hangingPunct="1">
                <a:spcBef>
                  <a:spcPct val="0"/>
                </a:spcBef>
              </a:pPr>
              <a:t>6</a:t>
            </a:fld>
            <a:endParaRPr lang="en-US" altLang="en-US" dirty="0"/>
          </a:p>
        </p:txBody>
      </p:sp>
    </p:spTree>
    <p:extLst>
      <p:ext uri="{BB962C8B-B14F-4D97-AF65-F5344CB8AC3E}">
        <p14:creationId xmlns:p14="http://schemas.microsoft.com/office/powerpoint/2010/main" val="57029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DD830DB-891E-4E51-B6D5-B82542AA8389}" type="slidenum">
              <a:rPr lang="en-US" altLang="en-US" smtClean="0"/>
              <a:pPr eaLnBrk="1" hangingPunct="1">
                <a:spcBef>
                  <a:spcPct val="0"/>
                </a:spcBef>
              </a:pPr>
              <a:t>7</a:t>
            </a:fld>
            <a:endParaRPr lang="en-US" altLang="en-US" dirty="0"/>
          </a:p>
        </p:txBody>
      </p:sp>
    </p:spTree>
    <p:extLst>
      <p:ext uri="{BB962C8B-B14F-4D97-AF65-F5344CB8AC3E}">
        <p14:creationId xmlns:p14="http://schemas.microsoft.com/office/powerpoint/2010/main" val="153752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DD830DB-891E-4E51-B6D5-B82542AA8389}" type="slidenum">
              <a:rPr lang="en-US" altLang="en-US" smtClean="0"/>
              <a:pPr eaLnBrk="1" hangingPunct="1">
                <a:spcBef>
                  <a:spcPct val="0"/>
                </a:spcBef>
              </a:pPr>
              <a:t>8</a:t>
            </a:fld>
            <a:endParaRPr lang="en-US" altLang="en-US" dirty="0"/>
          </a:p>
        </p:txBody>
      </p:sp>
    </p:spTree>
    <p:extLst>
      <p:ext uri="{BB962C8B-B14F-4D97-AF65-F5344CB8AC3E}">
        <p14:creationId xmlns:p14="http://schemas.microsoft.com/office/powerpoint/2010/main" val="389107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DD830DB-891E-4E51-B6D5-B82542AA8389}" type="slidenum">
              <a:rPr lang="en-US" altLang="en-US" smtClean="0"/>
              <a:pPr eaLnBrk="1" hangingPunct="1">
                <a:spcBef>
                  <a:spcPct val="0"/>
                </a:spcBef>
              </a:pPr>
              <a:t>9</a:t>
            </a:fld>
            <a:endParaRPr lang="en-US" altLang="en-US" dirty="0"/>
          </a:p>
        </p:txBody>
      </p:sp>
    </p:spTree>
    <p:extLst>
      <p:ext uri="{BB962C8B-B14F-4D97-AF65-F5344CB8AC3E}">
        <p14:creationId xmlns:p14="http://schemas.microsoft.com/office/powerpoint/2010/main" val="17249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99126" indent="-306584" eaLnBrk="0" hangingPunct="0">
              <a:spcBef>
                <a:spcPct val="30000"/>
              </a:spcBef>
              <a:defRPr sz="1300">
                <a:solidFill>
                  <a:schemeClr val="tx1"/>
                </a:solidFill>
                <a:latin typeface="Calibri" pitchFamily="34" charset="0"/>
              </a:defRPr>
            </a:lvl2pPr>
            <a:lvl3pPr marL="1229683" indent="-244596" eaLnBrk="0" hangingPunct="0">
              <a:spcBef>
                <a:spcPct val="30000"/>
              </a:spcBef>
              <a:defRPr sz="1300">
                <a:solidFill>
                  <a:schemeClr val="tx1"/>
                </a:solidFill>
                <a:latin typeface="Calibri" pitchFamily="34" charset="0"/>
              </a:defRPr>
            </a:lvl3pPr>
            <a:lvl4pPr marL="1722226" indent="-244596" eaLnBrk="0" hangingPunct="0">
              <a:spcBef>
                <a:spcPct val="30000"/>
              </a:spcBef>
              <a:defRPr sz="1300">
                <a:solidFill>
                  <a:schemeClr val="tx1"/>
                </a:solidFill>
                <a:latin typeface="Calibri" pitchFamily="34" charset="0"/>
              </a:defRPr>
            </a:lvl4pPr>
            <a:lvl5pPr marL="2214769" indent="-244596" eaLnBrk="0" hangingPunct="0">
              <a:spcBef>
                <a:spcPct val="30000"/>
              </a:spcBef>
              <a:defRPr sz="1300">
                <a:solidFill>
                  <a:schemeClr val="tx1"/>
                </a:solidFill>
                <a:latin typeface="Calibri" pitchFamily="34" charset="0"/>
              </a:defRPr>
            </a:lvl5pPr>
            <a:lvl6pPr marL="2697261" indent="-244596" defTabSz="482491" eaLnBrk="0" fontAlgn="base" hangingPunct="0">
              <a:spcBef>
                <a:spcPct val="30000"/>
              </a:spcBef>
              <a:spcAft>
                <a:spcPct val="0"/>
              </a:spcAft>
              <a:defRPr sz="1300">
                <a:solidFill>
                  <a:schemeClr val="tx1"/>
                </a:solidFill>
                <a:latin typeface="Calibri" pitchFamily="34" charset="0"/>
              </a:defRPr>
            </a:lvl6pPr>
            <a:lvl7pPr marL="3179753" indent="-244596" defTabSz="482491" eaLnBrk="0" fontAlgn="base" hangingPunct="0">
              <a:spcBef>
                <a:spcPct val="30000"/>
              </a:spcBef>
              <a:spcAft>
                <a:spcPct val="0"/>
              </a:spcAft>
              <a:defRPr sz="1300">
                <a:solidFill>
                  <a:schemeClr val="tx1"/>
                </a:solidFill>
                <a:latin typeface="Calibri" pitchFamily="34" charset="0"/>
              </a:defRPr>
            </a:lvl7pPr>
            <a:lvl8pPr marL="3662244" indent="-244596" defTabSz="482491" eaLnBrk="0" fontAlgn="base" hangingPunct="0">
              <a:spcBef>
                <a:spcPct val="30000"/>
              </a:spcBef>
              <a:spcAft>
                <a:spcPct val="0"/>
              </a:spcAft>
              <a:defRPr sz="1300">
                <a:solidFill>
                  <a:schemeClr val="tx1"/>
                </a:solidFill>
                <a:latin typeface="Calibri" pitchFamily="34" charset="0"/>
              </a:defRPr>
            </a:lvl8pPr>
            <a:lvl9pPr marL="4144735" indent="-244596" defTabSz="48249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96FDDF4-1E0D-4766-986D-48146235CC4F}" type="slidenum">
              <a:rPr lang="en-US" altLang="en-US" smtClean="0"/>
              <a:pPr eaLnBrk="1" hangingPunct="1">
                <a:spcBef>
                  <a:spcPct val="0"/>
                </a:spcBef>
              </a:pPr>
              <a:t>10</a:t>
            </a:fld>
            <a:endParaRPr lang="en-US" altLang="en-US" dirty="0"/>
          </a:p>
        </p:txBody>
      </p:sp>
    </p:spTree>
    <p:extLst>
      <p:ext uri="{BB962C8B-B14F-4D97-AF65-F5344CB8AC3E}">
        <p14:creationId xmlns:p14="http://schemas.microsoft.com/office/powerpoint/2010/main" val="23603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DC10-4446-4158-B7A3-274AA0D55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C73148-59BB-463B-BBC3-9D32E317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C4C23B-4995-4147-9042-89C5C9C6B406}"/>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5" name="Footer Placeholder 4">
            <a:extLst>
              <a:ext uri="{FF2B5EF4-FFF2-40B4-BE49-F238E27FC236}">
                <a16:creationId xmlns:a16="http://schemas.microsoft.com/office/drawing/2014/main" id="{7A8CCFC4-084B-4DCE-81C7-6F4FE1944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EB02E-B686-4934-B4B6-B94B947472DC}"/>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380714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0E3D-3C5A-470A-8090-C6CE8058E7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51A7AF-4BCB-4E18-9621-E693E894E3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283D-F178-4B68-9E3D-E2B615D1AD78}"/>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5" name="Footer Placeholder 4">
            <a:extLst>
              <a:ext uri="{FF2B5EF4-FFF2-40B4-BE49-F238E27FC236}">
                <a16:creationId xmlns:a16="http://schemas.microsoft.com/office/drawing/2014/main" id="{E4050ECA-027D-4B76-9C3A-70944920C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0E40A-B88C-4C75-B1FB-293B36C08A19}"/>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163586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78B5-C2EE-494C-AC90-5F0FDE0188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3FFF14-6FBD-4DD0-B4F0-FF5084F29B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137EF-5BFC-4FAF-94BC-7A8BF4E1CB85}"/>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5" name="Footer Placeholder 4">
            <a:extLst>
              <a:ext uri="{FF2B5EF4-FFF2-40B4-BE49-F238E27FC236}">
                <a16:creationId xmlns:a16="http://schemas.microsoft.com/office/drawing/2014/main" id="{0048CB16-D130-48B0-8153-F2A605F2B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11134-8E86-4F61-BF40-24FBBCC62141}"/>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264313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D4C4-A248-40A3-92F5-E01710425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D5E0C-1CD5-4807-8F08-D87DE76C9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6C357-94C3-4966-BB80-B2E47EDD4AE1}"/>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5" name="Footer Placeholder 4">
            <a:extLst>
              <a:ext uri="{FF2B5EF4-FFF2-40B4-BE49-F238E27FC236}">
                <a16:creationId xmlns:a16="http://schemas.microsoft.com/office/drawing/2014/main" id="{502D444B-4D34-4A2D-830E-877CC75BF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01DEB-EE5E-4CAD-9F38-D5EA0E061850}"/>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384727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2650-BA9D-4A4C-9D10-55E2A6C36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9EFFB-A6E0-46B5-BE20-C7157B7E7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BBC6D-3608-4F90-A524-C7F4ED511F97}"/>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5" name="Footer Placeholder 4">
            <a:extLst>
              <a:ext uri="{FF2B5EF4-FFF2-40B4-BE49-F238E27FC236}">
                <a16:creationId xmlns:a16="http://schemas.microsoft.com/office/drawing/2014/main" id="{FDA41E04-0419-4CDA-80CC-CAA7A7D59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19593-547A-4CCC-9783-070A6053E092}"/>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287607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3255-3E13-460B-AF5E-84F31FA48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38531-19CC-46F3-811F-73259279FD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8BA13B-8123-4881-B571-853B778305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5EC17-3E06-4725-A149-CBCF04B99707}"/>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6" name="Footer Placeholder 5">
            <a:extLst>
              <a:ext uri="{FF2B5EF4-FFF2-40B4-BE49-F238E27FC236}">
                <a16:creationId xmlns:a16="http://schemas.microsoft.com/office/drawing/2014/main" id="{9E30A60D-CDEB-4AC8-8B9E-AEC1E79DE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C17D2-55BA-42E8-908D-6E265D870E12}"/>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388579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7D1B-F18D-4198-945F-CDA955D14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A595B-ABB8-44A9-ADE2-4268A7B4B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2A0F83-2148-4414-8146-41F3F299AA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5B739-4BBD-446D-9085-93682277A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911A8-22CC-430B-9C9E-862569B6F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B8B55-8B29-4438-A5FA-0BFD43CF1F15}"/>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8" name="Footer Placeholder 7">
            <a:extLst>
              <a:ext uri="{FF2B5EF4-FFF2-40B4-BE49-F238E27FC236}">
                <a16:creationId xmlns:a16="http://schemas.microsoft.com/office/drawing/2014/main" id="{4CCA70A2-CE50-47F3-86C0-0289F4DDAC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E0EFC-130F-4F98-9FC1-4839B8D19E15}"/>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339096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F9BE-56B1-481D-844C-0CFB71645E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EBDBCB-4FCA-414A-85E8-16B50852B199}"/>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4" name="Footer Placeholder 3">
            <a:extLst>
              <a:ext uri="{FF2B5EF4-FFF2-40B4-BE49-F238E27FC236}">
                <a16:creationId xmlns:a16="http://schemas.microsoft.com/office/drawing/2014/main" id="{EA1050F2-C344-4D5A-AEC1-00E90210BC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4D384-AC94-4942-8F34-E9231E99C393}"/>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108891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2DB9B-AA72-4742-B47A-904588CC1762}"/>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3" name="Footer Placeholder 2">
            <a:extLst>
              <a:ext uri="{FF2B5EF4-FFF2-40B4-BE49-F238E27FC236}">
                <a16:creationId xmlns:a16="http://schemas.microsoft.com/office/drawing/2014/main" id="{3A9C18F5-8E50-4D0F-BABE-F44E1F5B2F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92BB8-8D3C-4CD6-A08C-3BD8148F7E5E}"/>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305437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EEAF-8ED2-425D-A733-7C525EDDA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DAE4C-E315-4B65-B99C-DB5B245D9A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C95F8-A552-4AC5-8A91-B33EA7A5D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3F15B-340E-43B5-A563-32B6C350DC3A}"/>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6" name="Footer Placeholder 5">
            <a:extLst>
              <a:ext uri="{FF2B5EF4-FFF2-40B4-BE49-F238E27FC236}">
                <a16:creationId xmlns:a16="http://schemas.microsoft.com/office/drawing/2014/main" id="{660819BD-BCB8-421C-9933-A04868ED7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B2AB1-B8CF-47C0-BA52-68C3DF67AE72}"/>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106663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DCAB-77A4-4CA3-9610-D18B653BD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C4D05-F8BA-413C-9E4E-F5E529081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78EEF4-DAA4-4718-AE98-984766D3C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4AD0F-0CE3-43D5-BA24-71F0B84F8D99}"/>
              </a:ext>
            </a:extLst>
          </p:cNvPr>
          <p:cNvSpPr>
            <a:spLocks noGrp="1"/>
          </p:cNvSpPr>
          <p:nvPr>
            <p:ph type="dt" sz="half" idx="10"/>
          </p:nvPr>
        </p:nvSpPr>
        <p:spPr/>
        <p:txBody>
          <a:bodyPr/>
          <a:lstStyle/>
          <a:p>
            <a:fld id="{968261F5-4455-458D-80B6-A0AA498EA097}" type="datetimeFigureOut">
              <a:rPr lang="en-US" smtClean="0"/>
              <a:t>10/18/2022</a:t>
            </a:fld>
            <a:endParaRPr lang="en-US"/>
          </a:p>
        </p:txBody>
      </p:sp>
      <p:sp>
        <p:nvSpPr>
          <p:cNvPr id="6" name="Footer Placeholder 5">
            <a:extLst>
              <a:ext uri="{FF2B5EF4-FFF2-40B4-BE49-F238E27FC236}">
                <a16:creationId xmlns:a16="http://schemas.microsoft.com/office/drawing/2014/main" id="{E964D97B-5F30-4613-BBF3-D6124F880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2FECE-2117-43FF-8D84-893BFD63A025}"/>
              </a:ext>
            </a:extLst>
          </p:cNvPr>
          <p:cNvSpPr>
            <a:spLocks noGrp="1"/>
          </p:cNvSpPr>
          <p:nvPr>
            <p:ph type="sldNum" sz="quarter" idx="12"/>
          </p:nvPr>
        </p:nvSpPr>
        <p:spPr/>
        <p:txBody>
          <a:bodyPr/>
          <a:lstStyle/>
          <a:p>
            <a:fld id="{C2B466F1-2C1A-4809-BE3E-148D0052D2CF}" type="slidenum">
              <a:rPr lang="en-US" smtClean="0"/>
              <a:t>‹#›</a:t>
            </a:fld>
            <a:endParaRPr lang="en-US"/>
          </a:p>
        </p:txBody>
      </p:sp>
    </p:spTree>
    <p:extLst>
      <p:ext uri="{BB962C8B-B14F-4D97-AF65-F5344CB8AC3E}">
        <p14:creationId xmlns:p14="http://schemas.microsoft.com/office/powerpoint/2010/main" val="26212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8C9A3-9C31-4D28-A255-873347243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2D96D-EC0F-4A76-B268-B50088A96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9AEFA-064E-4DF6-92C4-CA9DE0D77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261F5-4455-458D-80B6-A0AA498EA097}" type="datetimeFigureOut">
              <a:rPr lang="en-US" smtClean="0"/>
              <a:t>10/18/2022</a:t>
            </a:fld>
            <a:endParaRPr lang="en-US"/>
          </a:p>
        </p:txBody>
      </p:sp>
      <p:sp>
        <p:nvSpPr>
          <p:cNvPr id="5" name="Footer Placeholder 4">
            <a:extLst>
              <a:ext uri="{FF2B5EF4-FFF2-40B4-BE49-F238E27FC236}">
                <a16:creationId xmlns:a16="http://schemas.microsoft.com/office/drawing/2014/main" id="{3C84C771-2A0A-4D3C-A304-2ED647906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28733B-0A50-4A0A-B7D0-AB68CAD006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466F1-2C1A-4809-BE3E-148D0052D2CF}" type="slidenum">
              <a:rPr lang="en-US" smtClean="0"/>
              <a:t>‹#›</a:t>
            </a:fld>
            <a:endParaRPr lang="en-US"/>
          </a:p>
        </p:txBody>
      </p:sp>
    </p:spTree>
    <p:extLst>
      <p:ext uri="{BB962C8B-B14F-4D97-AF65-F5344CB8AC3E}">
        <p14:creationId xmlns:p14="http://schemas.microsoft.com/office/powerpoint/2010/main" val="196704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owahabitat.org/apply-americorp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my.americorp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americorpschildcare.com/" TargetMode="External"/><Relationship Id="rId4" Type="http://schemas.openxmlformats.org/officeDocument/2006/relationships/hyperlink" Target="https://www.iowahabitat.org/americorps-health-insuran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owahabitat.org/oncorps" TargetMode="External"/><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iowahabitat.org/member-training" TargetMode="External"/><Relationship Id="rId4" Type="http://schemas.openxmlformats.org/officeDocument/2006/relationships/hyperlink" Target="http://www.iowahabitat.org/member-pa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owahabitat.org/leadership-certificat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jlittle@iowahabitat.org" TargetMode="External"/><Relationship Id="rId4" Type="http://schemas.openxmlformats.org/officeDocument/2006/relationships/hyperlink" Target="mailto:kzellmer@iowahabitat.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iowahabitat.org/job-shado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indeed.com/career-advice/finding-a-job/free-career-aptitude-tests-for-adults" TargetMode="External"/><Relationship Id="rId5" Type="http://schemas.openxmlformats.org/officeDocument/2006/relationships/hyperlink" Target="https://www.indeed.com/career-advice/starting-new-job/how-to-job-shadow"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www.iowahabitat.org/supervisor-resourc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iowahabitat.org/using-oncor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owahabitat.org/using-oncorp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owahabitat.org/supervisor-resour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gdRkzLKlP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www.iowahabitat.org/supervisor-resourc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hyperlink" Target="http://www.iowahabitat.org/using-oncorp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www.iowahabitat.org/using-oncorps" TargetMode="External"/><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efugeeriseiowa.org/prohibited-activities.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3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4">
            <a:extLst>
              <a:ext uri="{FF2B5EF4-FFF2-40B4-BE49-F238E27FC236}">
                <a16:creationId xmlns:a16="http://schemas.microsoft.com/office/drawing/2014/main" id="{C56115F5-A817-4ED5-8E34-7FD0B280FDC9}"/>
              </a:ext>
            </a:extLst>
          </p:cNvPr>
          <p:cNvPicPr>
            <a:picLocks noChangeAspect="1"/>
          </p:cNvPicPr>
          <p:nvPr/>
        </p:nvPicPr>
        <p:blipFill rotWithShape="1">
          <a:blip r:embed="rId2">
            <a:extLst>
              <a:ext uri="{28A0092B-C50C-407E-A947-70E740481C1C}">
                <a14:useLocalDpi xmlns:a14="http://schemas.microsoft.com/office/drawing/2010/main" val="0"/>
              </a:ext>
            </a:extLst>
          </a:blip>
          <a:srcRect t="872" b="-2291"/>
          <a:stretch/>
        </p:blipFill>
        <p:spPr bwMode="auto">
          <a:xfrm>
            <a:off x="6096000" y="331948"/>
            <a:ext cx="5038304" cy="34700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89C7FADF-5C24-40A9-9F2F-8731C4390C32}"/>
              </a:ext>
            </a:extLst>
          </p:cNvPr>
          <p:cNvPicPr>
            <a:picLocks noChangeAspect="1"/>
          </p:cNvPicPr>
          <p:nvPr/>
        </p:nvPicPr>
        <p:blipFill rotWithShape="1">
          <a:blip r:embed="rId3">
            <a:extLst>
              <a:ext uri="{28A0092B-C50C-407E-A947-70E740481C1C}">
                <a14:useLocalDpi xmlns:a14="http://schemas.microsoft.com/office/drawing/2010/main" val="0"/>
              </a:ext>
            </a:extLst>
          </a:blip>
          <a:srcRect l="1" t="-5038" r="-2" b="2250"/>
          <a:stretch/>
        </p:blipFill>
        <p:spPr bwMode="auto">
          <a:xfrm>
            <a:off x="5153025" y="3910267"/>
            <a:ext cx="6553200" cy="29477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A82E8F-E4B1-4F7E-B1F9-6B3416614433}"/>
              </a:ext>
            </a:extLst>
          </p:cNvPr>
          <p:cNvSpPr>
            <a:spLocks noGrp="1"/>
          </p:cNvSpPr>
          <p:nvPr>
            <p:ph type="ctrTitle"/>
          </p:nvPr>
        </p:nvSpPr>
        <p:spPr>
          <a:xfrm>
            <a:off x="674237" y="914400"/>
            <a:ext cx="3657600" cy="2887579"/>
          </a:xfrm>
        </p:spPr>
        <p:txBody>
          <a:bodyPr>
            <a:normAutofit/>
          </a:bodyPr>
          <a:lstStyle/>
          <a:p>
            <a:r>
              <a:rPr lang="en-US" sz="4800">
                <a:solidFill>
                  <a:srgbClr val="FFFFFF"/>
                </a:solidFill>
              </a:rPr>
              <a:t>AmeriCorps Supervisor Training</a:t>
            </a:r>
          </a:p>
        </p:txBody>
      </p:sp>
      <p:sp>
        <p:nvSpPr>
          <p:cNvPr id="3" name="Subtitle 2">
            <a:extLst>
              <a:ext uri="{FF2B5EF4-FFF2-40B4-BE49-F238E27FC236}">
                <a16:creationId xmlns:a16="http://schemas.microsoft.com/office/drawing/2014/main" id="{D9F382AC-7873-4FCD-9A4D-9EF2EFF0C324}"/>
              </a:ext>
            </a:extLst>
          </p:cNvPr>
          <p:cNvSpPr>
            <a:spLocks noGrp="1"/>
          </p:cNvSpPr>
          <p:nvPr>
            <p:ph type="subTitle" idx="1"/>
          </p:nvPr>
        </p:nvSpPr>
        <p:spPr>
          <a:xfrm>
            <a:off x="674237" y="4170501"/>
            <a:ext cx="3657600" cy="1525597"/>
          </a:xfrm>
        </p:spPr>
        <p:txBody>
          <a:bodyPr>
            <a:normAutofit/>
          </a:bodyPr>
          <a:lstStyle/>
          <a:p>
            <a:r>
              <a:rPr lang="en-US" sz="2000" dirty="0">
                <a:solidFill>
                  <a:srgbClr val="FFFFFF"/>
                </a:solidFill>
              </a:rPr>
              <a:t>Updated 10/10/2022</a:t>
            </a:r>
          </a:p>
          <a:p>
            <a:r>
              <a:rPr lang="en-US" sz="2000" dirty="0">
                <a:solidFill>
                  <a:srgbClr val="FFFFFF"/>
                </a:solidFill>
              </a:rPr>
              <a:t>Katie Sylvis</a:t>
            </a:r>
          </a:p>
        </p:txBody>
      </p:sp>
    </p:spTree>
    <p:extLst>
      <p:ext uri="{BB962C8B-B14F-4D97-AF65-F5344CB8AC3E}">
        <p14:creationId xmlns:p14="http://schemas.microsoft.com/office/powerpoint/2010/main" val="5351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0955"/>
            <a:ext cx="8229600" cy="1143000"/>
          </a:xfrm>
        </p:spPr>
        <p:txBody>
          <a:bodyPr>
            <a:normAutofit/>
          </a:bodyPr>
          <a:lstStyle/>
          <a:p>
            <a:r>
              <a:rPr lang="en-US" altLang="en-US" sz="3200" b="1" dirty="0">
                <a:solidFill>
                  <a:schemeClr val="tx2"/>
                </a:solidFill>
                <a:latin typeface="Neue Haas Grotesk Text Pro" panose="020B0504020202020204" pitchFamily="34" charset="0"/>
                <a:cs typeface="Times New Roman"/>
              </a:rPr>
              <a:t>Applying and Enrolling </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981200" y="1121717"/>
            <a:ext cx="8229600" cy="4705055"/>
          </a:xfrm>
        </p:spPr>
        <p:txBody>
          <a:bodyPr vert="horz" lIns="91440" tIns="45720" rIns="91440" bIns="45720" rtlCol="0" anchor="t">
            <a:normAutofit fontScale="25000" lnSpcReduction="20000"/>
          </a:bodyPr>
          <a:lstStyle/>
          <a:p>
            <a:pPr>
              <a:buFont typeface="Wingdings" panose="05000000000000000000" pitchFamily="2" charset="2"/>
              <a:buChar char="§"/>
              <a:defRPr/>
            </a:pPr>
            <a:r>
              <a:rPr lang="en-US" sz="9600" b="1" dirty="0"/>
              <a:t>Applying: </a:t>
            </a:r>
          </a:p>
          <a:p>
            <a:pPr lvl="1">
              <a:buFont typeface="Wingdings" panose="05000000000000000000" pitchFamily="2" charset="2"/>
              <a:buChar char="§"/>
              <a:defRPr/>
            </a:pPr>
            <a:r>
              <a:rPr lang="en-US" sz="9200" dirty="0"/>
              <a:t>Member applies at </a:t>
            </a:r>
            <a:r>
              <a:rPr lang="en-US" sz="9200" dirty="0">
                <a:hlinkClick r:id="rId3"/>
              </a:rPr>
              <a:t>www.iowahabitat.org/apply-americorps</a:t>
            </a:r>
            <a:r>
              <a:rPr lang="en-US" sz="9200" dirty="0"/>
              <a:t> </a:t>
            </a:r>
          </a:p>
          <a:p>
            <a:pPr lvl="1">
              <a:buFont typeface="Wingdings" panose="05000000000000000000" pitchFamily="2" charset="2"/>
              <a:buChar char="§"/>
              <a:defRPr/>
            </a:pPr>
            <a:r>
              <a:rPr lang="en-US" sz="9200" dirty="0"/>
              <a:t>Member has a screening interview with Julie Little (15-25 minutes)</a:t>
            </a:r>
          </a:p>
          <a:p>
            <a:pPr lvl="1">
              <a:buFont typeface="Wingdings" panose="05000000000000000000" pitchFamily="2" charset="2"/>
              <a:buChar char="§"/>
              <a:defRPr/>
            </a:pPr>
            <a:r>
              <a:rPr lang="en-US" sz="9200" dirty="0"/>
              <a:t>Member is passed onto Habitat staff for formal interviewing</a:t>
            </a:r>
          </a:p>
          <a:p>
            <a:pPr>
              <a:buFont typeface="Wingdings" panose="05000000000000000000" pitchFamily="2" charset="2"/>
              <a:buChar char="§"/>
              <a:defRPr/>
            </a:pPr>
            <a:endParaRPr lang="en-US" sz="9600" dirty="0"/>
          </a:p>
          <a:p>
            <a:pPr>
              <a:buFont typeface="Wingdings" panose="05000000000000000000" pitchFamily="2" charset="2"/>
              <a:buChar char="§"/>
              <a:defRPr/>
            </a:pPr>
            <a:r>
              <a:rPr lang="en-US" sz="9600" b="1" dirty="0"/>
              <a:t>Enrolling Before first day: </a:t>
            </a:r>
          </a:p>
          <a:p>
            <a:pPr lvl="1">
              <a:buFont typeface="Wingdings" panose="05000000000000000000" pitchFamily="2" charset="2"/>
              <a:buChar char="§"/>
              <a:defRPr/>
            </a:pPr>
            <a:r>
              <a:rPr lang="en-US" sz="8800" dirty="0">
                <a:cs typeface="Calibri"/>
              </a:rPr>
              <a:t>Member completes the member information form providing all necessary data to start the enrolling process. </a:t>
            </a:r>
          </a:p>
          <a:p>
            <a:pPr lvl="1">
              <a:buFont typeface="Wingdings" panose="05000000000000000000" pitchFamily="2" charset="2"/>
              <a:buChar char="§"/>
              <a:defRPr/>
            </a:pPr>
            <a:r>
              <a:rPr lang="en-US" sz="8800" dirty="0">
                <a:cs typeface="Calibri"/>
              </a:rPr>
              <a:t>Truescreen – state background check, NSOPW</a:t>
            </a:r>
          </a:p>
          <a:p>
            <a:pPr lvl="1">
              <a:buFont typeface="Wingdings" panose="05000000000000000000" pitchFamily="2" charset="2"/>
              <a:buChar char="§"/>
              <a:defRPr/>
            </a:pPr>
            <a:r>
              <a:rPr lang="en-US" sz="8800" dirty="0">
                <a:cs typeface="Calibri"/>
              </a:rPr>
              <a:t>Field Print – Fingerprinting</a:t>
            </a:r>
          </a:p>
          <a:p>
            <a:pPr lvl="1">
              <a:buFont typeface="Wingdings" panose="05000000000000000000" pitchFamily="2" charset="2"/>
              <a:buChar char="§"/>
              <a:defRPr/>
            </a:pPr>
            <a:r>
              <a:rPr lang="en-US" sz="8800" dirty="0" err="1">
                <a:cs typeface="Calibri"/>
              </a:rPr>
              <a:t>My.AmeriCorps</a:t>
            </a:r>
            <a:r>
              <a:rPr lang="en-US" sz="8800" dirty="0">
                <a:cs typeface="Calibri"/>
              </a:rPr>
              <a:t> account</a:t>
            </a:r>
          </a:p>
          <a:p>
            <a:pPr lvl="1">
              <a:buFont typeface="Wingdings" panose="05000000000000000000" pitchFamily="2" charset="2"/>
              <a:buChar char="§"/>
              <a:defRPr/>
            </a:pPr>
            <a:r>
              <a:rPr lang="en-US" sz="8800" dirty="0">
                <a:cs typeface="Calibri"/>
              </a:rPr>
              <a:t>Electronically fill out employee paperwork</a:t>
            </a:r>
          </a:p>
          <a:p>
            <a:pPr lvl="1">
              <a:buFont typeface="Wingdings" panose="05000000000000000000" pitchFamily="2" charset="2"/>
              <a:buChar char="§"/>
              <a:defRPr/>
            </a:pPr>
            <a:r>
              <a:rPr lang="en-US" sz="8800" dirty="0">
                <a:cs typeface="Calibri"/>
              </a:rPr>
              <a:t>Electronically fill out the contract (member service agreement)</a:t>
            </a:r>
          </a:p>
          <a:p>
            <a:pPr lvl="1">
              <a:buFont typeface="Wingdings" panose="05000000000000000000" pitchFamily="2" charset="2"/>
              <a:buChar char="§"/>
              <a:defRPr/>
            </a:pPr>
            <a:r>
              <a:rPr lang="en-US" sz="8800" dirty="0">
                <a:cs typeface="Calibri"/>
              </a:rPr>
              <a:t>Fill out the i-9 with supervisor (can be after first day)</a:t>
            </a:r>
            <a:endParaRPr lang="en-US" sz="4700" dirty="0">
              <a:cs typeface="Calibri"/>
            </a:endParaRPr>
          </a:p>
        </p:txBody>
      </p:sp>
      <p:pic>
        <p:nvPicPr>
          <p:cNvPr id="2" name="Picture 3">
            <a:extLst>
              <a:ext uri="{FF2B5EF4-FFF2-40B4-BE49-F238E27FC236}">
                <a16:creationId xmlns:a16="http://schemas.microsoft.com/office/drawing/2014/main" id="{7B91982D-AD8C-4041-9A64-86EA82F5DD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679E04B0-2782-6E16-9176-CCD2156E8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38216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9138" y="495300"/>
            <a:ext cx="8229600" cy="990600"/>
          </a:xfrm>
        </p:spPr>
        <p:txBody>
          <a:bodyPr>
            <a:normAutofit/>
          </a:bodyPr>
          <a:lstStyle/>
          <a:p>
            <a:pPr eaLnBrk="1" hangingPunct="1">
              <a:defRPr/>
            </a:pPr>
            <a:r>
              <a:rPr lang="en-US" sz="3200" b="1" dirty="0">
                <a:solidFill>
                  <a:schemeClr val="tx2"/>
                </a:solidFill>
                <a:latin typeface="Neue Haas Grotesk Text Pro" panose="020B0504020202020204" pitchFamily="34" charset="0"/>
                <a:cs typeface="Times New Roman" panose="02020603050405020304" pitchFamily="18" charset="0"/>
              </a:rPr>
              <a:t>Developing members</a:t>
            </a:r>
            <a:endParaRPr lang="en-US" altLang="en-US" sz="3200" b="1" dirty="0">
              <a:solidFill>
                <a:schemeClr val="tx2"/>
              </a:solidFill>
              <a:latin typeface="Neue Haas Grotesk Text Pro" panose="020B0504020202020204" pitchFamily="34" charset="0"/>
              <a:cs typeface="Times New Roman" panose="02020603050405020304" pitchFamily="18" charset="0"/>
            </a:endParaRPr>
          </a:p>
        </p:txBody>
      </p:sp>
      <p:sp>
        <p:nvSpPr>
          <p:cNvPr id="22531" name="Content Placeholder 2"/>
          <p:cNvSpPr>
            <a:spLocks noGrp="1"/>
          </p:cNvSpPr>
          <p:nvPr>
            <p:ph idx="1"/>
          </p:nvPr>
        </p:nvSpPr>
        <p:spPr>
          <a:xfrm>
            <a:off x="1981200" y="1506538"/>
            <a:ext cx="8229600" cy="4610100"/>
          </a:xfrm>
        </p:spPr>
        <p:txBody>
          <a:bodyPr vert="horz" lIns="91440" tIns="45720" rIns="91440" bIns="45720" rtlCol="0" anchor="t">
            <a:normAutofit/>
          </a:bodyPr>
          <a:lstStyle/>
          <a:p>
            <a:pPr eaLnBrk="1" hangingPunct="1">
              <a:buFont typeface="Wingdings" panose="05000000000000000000" pitchFamily="2" charset="2"/>
              <a:buChar char="§"/>
              <a:defRPr/>
            </a:pPr>
            <a:r>
              <a:rPr lang="en-US" altLang="en-US" sz="2000" dirty="0">
                <a:solidFill>
                  <a:srgbClr val="00B050"/>
                </a:solidFill>
                <a:latin typeface="Neue Haas Grotesk Text Pro" panose="020B0504020202020204" pitchFamily="34" charset="0"/>
                <a:cs typeface="Times New Roman" pitchFamily="18" charset="0"/>
              </a:rPr>
              <a:t>Promotes retention</a:t>
            </a:r>
          </a:p>
          <a:p>
            <a:pPr eaLnBrk="1" hangingPunct="1">
              <a:buFont typeface="Wingdings" panose="05000000000000000000" pitchFamily="2" charset="2"/>
              <a:buChar char="§"/>
              <a:defRPr/>
            </a:pPr>
            <a:r>
              <a:rPr lang="en-US" altLang="en-US" sz="2000" dirty="0">
                <a:solidFill>
                  <a:srgbClr val="0070C0"/>
                </a:solidFill>
                <a:latin typeface="Neue Haas Grotesk Text Pro" panose="020B0504020202020204" pitchFamily="34" charset="0"/>
                <a:cs typeface="Times New Roman" pitchFamily="18" charset="0"/>
              </a:rPr>
              <a:t>Improves member effectiveness</a:t>
            </a:r>
          </a:p>
          <a:p>
            <a:pPr eaLnBrk="1" hangingPunct="1">
              <a:buFont typeface="Wingdings" panose="05000000000000000000" pitchFamily="2" charset="2"/>
              <a:buChar char="§"/>
              <a:defRPr/>
            </a:pPr>
            <a:r>
              <a:rPr lang="en-US" altLang="en-US" sz="2000" dirty="0">
                <a:solidFill>
                  <a:srgbClr val="00B050"/>
                </a:solidFill>
                <a:latin typeface="Neue Haas Grotesk Text Pro" panose="020B0504020202020204" pitchFamily="34" charset="0"/>
                <a:cs typeface="Times New Roman"/>
              </a:rPr>
              <a:t>Improves organizational quality</a:t>
            </a:r>
            <a:endParaRPr lang="en-US" altLang="en-US" sz="2000" dirty="0">
              <a:latin typeface="Neue Haas Grotesk Text Pro" panose="020B0504020202020204" pitchFamily="34" charset="0"/>
              <a:cs typeface="Times New Roman"/>
            </a:endParaRPr>
          </a:p>
          <a:p>
            <a:pPr eaLnBrk="1" hangingPunct="1">
              <a:buFont typeface="Wingdings" panose="05000000000000000000" pitchFamily="2" charset="2"/>
              <a:buChar char="§"/>
              <a:defRPr/>
            </a:pPr>
            <a:r>
              <a:rPr lang="en-US" altLang="en-US" sz="2000" dirty="0">
                <a:solidFill>
                  <a:srgbClr val="0070C0"/>
                </a:solidFill>
                <a:latin typeface="Neue Haas Grotesk Text Pro" panose="020B0504020202020204" pitchFamily="34" charset="0"/>
                <a:cs typeface="Times New Roman" pitchFamily="18" charset="0"/>
              </a:rPr>
              <a:t>Helps members develop skills</a:t>
            </a:r>
          </a:p>
          <a:p>
            <a:pPr eaLnBrk="1" hangingPunct="1">
              <a:buFont typeface="Wingdings" panose="05000000000000000000" pitchFamily="2" charset="2"/>
              <a:buChar char="§"/>
              <a:defRPr/>
            </a:pPr>
            <a:r>
              <a:rPr lang="en-US" altLang="en-US" sz="2000" dirty="0">
                <a:solidFill>
                  <a:srgbClr val="00B050"/>
                </a:solidFill>
                <a:latin typeface="Neue Haas Grotesk Text Pro" panose="020B0504020202020204" pitchFamily="34" charset="0"/>
                <a:cs typeface="Times New Roman" pitchFamily="18" charset="0"/>
              </a:rPr>
              <a:t>Increases member knowledge</a:t>
            </a:r>
          </a:p>
          <a:p>
            <a:pPr eaLnBrk="1" hangingPunct="1">
              <a:buFont typeface="Wingdings" panose="05000000000000000000" pitchFamily="2" charset="2"/>
              <a:buChar char="§"/>
              <a:defRPr/>
            </a:pPr>
            <a:r>
              <a:rPr lang="en-US" altLang="en-US" sz="2000" dirty="0">
                <a:solidFill>
                  <a:srgbClr val="0070C0"/>
                </a:solidFill>
                <a:latin typeface="Neue Haas Grotesk Text Pro" panose="020B0504020202020204" pitchFamily="34" charset="0"/>
                <a:cs typeface="Times New Roman" pitchFamily="18" charset="0"/>
              </a:rPr>
              <a:t>Broadens attitudes and perspectives</a:t>
            </a:r>
          </a:p>
          <a:p>
            <a:pPr eaLnBrk="1" hangingPunct="1">
              <a:buFont typeface="Wingdings" panose="05000000000000000000" pitchFamily="2" charset="2"/>
              <a:buChar char="§"/>
              <a:defRPr/>
            </a:pPr>
            <a:r>
              <a:rPr lang="en-US" altLang="en-US" sz="2000" dirty="0">
                <a:solidFill>
                  <a:srgbClr val="00B050"/>
                </a:solidFill>
                <a:latin typeface="Neue Haas Grotesk Text Pro" panose="020B0504020202020204" pitchFamily="34" charset="0"/>
                <a:cs typeface="Times New Roman" pitchFamily="18" charset="0"/>
              </a:rPr>
              <a:t>Augments site and sponsor training</a:t>
            </a:r>
          </a:p>
          <a:p>
            <a:pPr eaLnBrk="1" hangingPunct="1">
              <a:buFont typeface="Wingdings" panose="05000000000000000000" pitchFamily="2" charset="2"/>
              <a:buChar char="§"/>
              <a:defRPr/>
            </a:pPr>
            <a:r>
              <a:rPr lang="en-US" altLang="en-US" sz="2000" dirty="0">
                <a:solidFill>
                  <a:srgbClr val="0070C0"/>
                </a:solidFill>
                <a:latin typeface="Neue Haas Grotesk Text Pro" panose="020B0504020202020204" pitchFamily="34" charset="0"/>
                <a:cs typeface="Times New Roman" pitchFamily="18" charset="0"/>
              </a:rPr>
              <a:t>Promotes lifelong engagement</a:t>
            </a:r>
          </a:p>
        </p:txBody>
      </p:sp>
      <p:pic>
        <p:nvPicPr>
          <p:cNvPr id="2" name="Picture 3">
            <a:extLst>
              <a:ext uri="{FF2B5EF4-FFF2-40B4-BE49-F238E27FC236}">
                <a16:creationId xmlns:a16="http://schemas.microsoft.com/office/drawing/2014/main" id="{37E20008-5838-4A86-BCA6-3C39E5E8F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1" y="564609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DAA4483D-75D6-5213-1DC9-46CDCC85F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0955"/>
            <a:ext cx="8229600" cy="1143000"/>
          </a:xfrm>
        </p:spPr>
        <p:txBody>
          <a:bodyPr>
            <a:normAutofit/>
          </a:bodyPr>
          <a:lstStyle/>
          <a:p>
            <a:r>
              <a:rPr lang="en-US" altLang="en-US" sz="3200" b="1" dirty="0">
                <a:solidFill>
                  <a:schemeClr val="tx2"/>
                </a:solidFill>
                <a:latin typeface="Neue Haas Grotesk Text Pro" panose="020B0504020202020204" pitchFamily="34" charset="0"/>
                <a:cs typeface="Times New Roman"/>
              </a:rPr>
              <a:t>Exiting</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981200" y="1121717"/>
            <a:ext cx="8229600" cy="3427981"/>
          </a:xfrm>
        </p:spPr>
        <p:txBody>
          <a:bodyPr vert="horz" lIns="91440" tIns="45720" rIns="91440" bIns="45720" rtlCol="0" anchor="t">
            <a:normAutofit fontScale="25000" lnSpcReduction="20000"/>
          </a:bodyPr>
          <a:lstStyle/>
          <a:p>
            <a:pPr marL="0" indent="0">
              <a:buNone/>
              <a:defRPr/>
            </a:pPr>
            <a:r>
              <a:rPr lang="en-US" sz="9600" dirty="0">
                <a:latin typeface="Neue Haas Grotesk Text Pro" panose="020B0504020202020204" pitchFamily="34" charset="0"/>
              </a:rPr>
              <a:t>Most exiting steps can be completed before the official exit date. </a:t>
            </a:r>
          </a:p>
          <a:p>
            <a:pPr marL="0" indent="0">
              <a:buNone/>
              <a:defRPr/>
            </a:pPr>
            <a:endParaRPr lang="en-US" sz="9600" dirty="0">
              <a:latin typeface="Neue Haas Grotesk Text Pro" panose="020B0504020202020204" pitchFamily="34" charset="0"/>
            </a:endParaRPr>
          </a:p>
          <a:p>
            <a:pPr>
              <a:buFont typeface="Wingdings" panose="05000000000000000000" pitchFamily="2" charset="2"/>
              <a:buChar char="§"/>
              <a:defRPr/>
            </a:pPr>
            <a:r>
              <a:rPr lang="en-US" sz="9600" b="1" dirty="0">
                <a:latin typeface="Neue Haas Grotesk Text Pro" panose="020B0504020202020204" pitchFamily="34" charset="0"/>
              </a:rPr>
              <a:t>Exiting  </a:t>
            </a:r>
          </a:p>
          <a:p>
            <a:pPr lvl="1">
              <a:buFont typeface="Wingdings" panose="05000000000000000000" pitchFamily="2" charset="2"/>
              <a:buChar char="§"/>
              <a:defRPr/>
            </a:pPr>
            <a:r>
              <a:rPr lang="en-US" sz="7000" dirty="0">
                <a:latin typeface="Neue Haas Grotesk Text Pro" panose="020B0504020202020204" pitchFamily="34" charset="0"/>
              </a:rPr>
              <a:t>Exit form on my.americorps.gov </a:t>
            </a:r>
          </a:p>
          <a:p>
            <a:pPr lvl="1">
              <a:buFont typeface="Wingdings" panose="05000000000000000000" pitchFamily="2" charset="2"/>
              <a:buChar char="§"/>
              <a:defRPr/>
            </a:pPr>
            <a:r>
              <a:rPr lang="en-US" sz="7000" dirty="0">
                <a:latin typeface="Neue Haas Grotesk Text Pro" panose="020B0504020202020204" pitchFamily="34" charset="0"/>
              </a:rPr>
              <a:t>Exit form for Habitat Iowa</a:t>
            </a:r>
          </a:p>
          <a:p>
            <a:pPr lvl="1">
              <a:buFont typeface="Wingdings" panose="05000000000000000000" pitchFamily="2" charset="2"/>
              <a:buChar char="§"/>
              <a:defRPr/>
            </a:pPr>
            <a:r>
              <a:rPr lang="en-US" sz="7000" dirty="0">
                <a:latin typeface="Neue Haas Grotesk Text Pro" panose="020B0504020202020204" pitchFamily="34" charset="0"/>
              </a:rPr>
              <a:t>Member mid-term and End of Term evaluation</a:t>
            </a:r>
          </a:p>
          <a:p>
            <a:pPr lvl="1">
              <a:buFont typeface="Wingdings" panose="05000000000000000000" pitchFamily="2" charset="2"/>
              <a:buChar char="§"/>
              <a:defRPr/>
            </a:pPr>
            <a:r>
              <a:rPr lang="en-US" sz="7000" dirty="0">
                <a:latin typeface="Neue Haas Grotesk Text Pro" panose="020B0504020202020204" pitchFamily="34" charset="0"/>
              </a:rPr>
              <a:t>Member homework and quizzes from trainings</a:t>
            </a:r>
          </a:p>
          <a:p>
            <a:pPr lvl="1">
              <a:buFont typeface="Wingdings" panose="05000000000000000000" pitchFamily="2" charset="2"/>
              <a:buChar char="§"/>
              <a:defRPr/>
            </a:pPr>
            <a:r>
              <a:rPr lang="en-US" sz="7000" dirty="0">
                <a:latin typeface="Neue Haas Grotesk Text Pro" panose="020B0504020202020204" pitchFamily="34" charset="0"/>
              </a:rPr>
              <a:t>Member great story reports </a:t>
            </a:r>
          </a:p>
          <a:p>
            <a:pPr lvl="1">
              <a:buFont typeface="Wingdings" panose="05000000000000000000" pitchFamily="2" charset="2"/>
              <a:buChar char="§"/>
              <a:defRPr/>
            </a:pPr>
            <a:r>
              <a:rPr lang="en-US" sz="7000" dirty="0">
                <a:latin typeface="Neue Haas Grotesk Text Pro" panose="020B0504020202020204" pitchFamily="34" charset="0"/>
              </a:rPr>
              <a:t>Final Timesheets</a:t>
            </a:r>
          </a:p>
        </p:txBody>
      </p:sp>
      <p:pic>
        <p:nvPicPr>
          <p:cNvPr id="2" name="Picture 3">
            <a:extLst>
              <a:ext uri="{FF2B5EF4-FFF2-40B4-BE49-F238E27FC236}">
                <a16:creationId xmlns:a16="http://schemas.microsoft.com/office/drawing/2014/main" id="{7B91982D-AD8C-4041-9A64-86EA82F5DD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679E04B0-2782-6E16-9176-CCD2156E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370507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8C3E415-AC77-437D-AA1C-FA2236F06846}"/>
              </a:ext>
            </a:extLst>
          </p:cNvPr>
          <p:cNvSpPr>
            <a:spLocks noGrp="1"/>
          </p:cNvSpPr>
          <p:nvPr>
            <p:ph type="title"/>
          </p:nvPr>
        </p:nvSpPr>
        <p:spPr>
          <a:xfrm>
            <a:off x="2434206" y="352338"/>
            <a:ext cx="8229600" cy="838200"/>
          </a:xfrm>
        </p:spPr>
        <p:txBody>
          <a:bodyPr/>
          <a:lstStyle/>
          <a:p>
            <a:r>
              <a:rPr lang="en-US" altLang="en-US" sz="3600" b="1" dirty="0">
                <a:solidFill>
                  <a:srgbClr val="51B948"/>
                </a:solidFill>
                <a:latin typeface="Neue Haas Grotesk Text Pro" panose="020B0504020202020204" pitchFamily="34" charset="0"/>
              </a:rPr>
              <a:t>AmeriCorps Member Benefits</a:t>
            </a:r>
          </a:p>
        </p:txBody>
      </p:sp>
      <p:pic>
        <p:nvPicPr>
          <p:cNvPr id="31747" name="Picture 3">
            <a:extLst>
              <a:ext uri="{FF2B5EF4-FFF2-40B4-BE49-F238E27FC236}">
                <a16:creationId xmlns:a16="http://schemas.microsoft.com/office/drawing/2014/main" id="{52D99B1B-3039-4506-AD97-5D476DDCD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06" y="5746765"/>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E44C000C-01BE-CBBC-79AB-C38B28F53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pic>
        <p:nvPicPr>
          <p:cNvPr id="1026" name="Picture 2">
            <a:extLst>
              <a:ext uri="{FF2B5EF4-FFF2-40B4-BE49-F238E27FC236}">
                <a16:creationId xmlns:a16="http://schemas.microsoft.com/office/drawing/2014/main" id="{118A0031-EFA8-ABD6-EE57-0E4AEB5D6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5737"/>
            <a:ext cx="12254344" cy="2807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5E23FE9-FBF0-4965-B500-6B739FB700B2}"/>
              </a:ext>
            </a:extLst>
          </p:cNvPr>
          <p:cNvSpPr>
            <a:spLocks noGrp="1"/>
          </p:cNvSpPr>
          <p:nvPr>
            <p:ph type="title"/>
          </p:nvPr>
        </p:nvSpPr>
        <p:spPr>
          <a:xfrm>
            <a:off x="838200" y="148803"/>
            <a:ext cx="8534400" cy="639762"/>
          </a:xfrm>
        </p:spPr>
        <p:txBody>
          <a:bodyPr/>
          <a:lstStyle/>
          <a:p>
            <a:pPr algn="l"/>
            <a:r>
              <a:rPr lang="en-US" altLang="en-US" sz="3200" b="1" dirty="0">
                <a:solidFill>
                  <a:srgbClr val="51B948"/>
                </a:solidFill>
              </a:rPr>
              <a:t>Member Benefits</a:t>
            </a:r>
          </a:p>
        </p:txBody>
      </p:sp>
      <p:sp>
        <p:nvSpPr>
          <p:cNvPr id="39939" name="Content Placeholder 2">
            <a:extLst>
              <a:ext uri="{FF2B5EF4-FFF2-40B4-BE49-F238E27FC236}">
                <a16:creationId xmlns:a16="http://schemas.microsoft.com/office/drawing/2014/main" id="{CDD6C726-FC0F-4217-A587-61B223654400}"/>
              </a:ext>
            </a:extLst>
          </p:cNvPr>
          <p:cNvSpPr>
            <a:spLocks noGrp="1"/>
          </p:cNvSpPr>
          <p:nvPr>
            <p:ph idx="1"/>
          </p:nvPr>
        </p:nvSpPr>
        <p:spPr>
          <a:xfrm>
            <a:off x="838200" y="788564"/>
            <a:ext cx="10515600" cy="5780015"/>
          </a:xfrm>
        </p:spPr>
        <p:txBody>
          <a:bodyPr>
            <a:normAutofit/>
          </a:bodyPr>
          <a:lstStyle/>
          <a:p>
            <a:pPr marL="342900" marR="0" lvl="0" indent="-342900" fontAlgn="base">
              <a:spcBef>
                <a:spcPts val="0"/>
              </a:spcBef>
              <a:spcAft>
                <a:spcPts val="1200"/>
              </a:spcAft>
              <a:buFont typeface="Symbol" panose="05050102010706020507" pitchFamily="18" charset="2"/>
              <a:buChar char=""/>
            </a:pPr>
            <a:r>
              <a:rPr lang="en-US" sz="16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Living allowance</a:t>
            </a:r>
            <a:r>
              <a:rPr lang="en-US" sz="14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 The contracted amount of money paid in equal amounts each pay period throughout the term of service. A member may not receive more than the total amount in their Member Service Agreements. </a:t>
            </a:r>
            <a:r>
              <a:rPr lang="en-US" sz="1400" dirty="0">
                <a:solidFill>
                  <a:srgbClr val="333333"/>
                </a:solidFill>
                <a:effectLst/>
                <a:latin typeface="Neue Haas Grotesk Text Pro" panose="020B0504020202020204" pitchFamily="34" charset="0"/>
                <a:ea typeface="Times New Roman" panose="02020603050405020304" pitchFamily="18" charset="0"/>
                <a:cs typeface="Arial" panose="020B0604020202020204" pitchFamily="34" charset="0"/>
              </a:rPr>
              <a:t>​</a:t>
            </a:r>
            <a:endParaRPr lang="en-US" sz="1400" dirty="0">
              <a:effectLst/>
              <a:latin typeface="Neue Haas Grotesk Text Pro" panose="020B0504020202020204" pitchFamily="34" charset="0"/>
              <a:ea typeface="Times New Roman" panose="02020603050405020304" pitchFamily="18" charset="0"/>
            </a:endParaRPr>
          </a:p>
          <a:p>
            <a:pPr marL="342900" marR="0" lvl="0" indent="-342900" fontAlgn="base">
              <a:spcBef>
                <a:spcPts val="0"/>
              </a:spcBef>
              <a:spcAft>
                <a:spcPts val="1200"/>
              </a:spcAft>
              <a:buFont typeface="Symbol" panose="05050102010706020507" pitchFamily="18" charset="2"/>
              <a:buChar char=""/>
            </a:pPr>
            <a:r>
              <a:rPr lang="en-US" sz="14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Education Award:</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 Each AmeriCorps member is eligible to receive up to two full time education awards in their lifetime. This award is determined by term of service. It can be used towards past federal student loans or towards future education expenses through Title IV schools. The education award is awarded with 60 days of your successful completion of your education term.</a:t>
            </a:r>
            <a:endParaRPr lang="en-US" sz="1400" dirty="0">
              <a:effectLst/>
              <a:latin typeface="Neue Haas Grotesk Text Pro" panose="020B0504020202020204" pitchFamily="34" charset="0"/>
              <a:ea typeface="Times New Roman" panose="02020603050405020304" pitchFamily="18" charset="0"/>
            </a:endParaRPr>
          </a:p>
          <a:p>
            <a:pPr marL="342900" marR="0" lvl="0" indent="-342900" fontAlgn="base">
              <a:spcBef>
                <a:spcPts val="0"/>
              </a:spcBef>
              <a:spcAft>
                <a:spcPts val="1200"/>
              </a:spcAft>
              <a:buFont typeface="Symbol" panose="05050102010706020507" pitchFamily="18" charset="2"/>
              <a:buChar char=""/>
            </a:pPr>
            <a:r>
              <a:rPr lang="en-US" sz="1400" b="1" dirty="0">
                <a:solidFill>
                  <a:srgbClr val="00B0F0"/>
                </a:solidFill>
                <a:effectLst/>
                <a:latin typeface="Neue Haas Grotesk Text Pro" panose="020B0504020202020204" pitchFamily="34" charset="0"/>
                <a:ea typeface="Times New Roman" panose="02020603050405020304" pitchFamily="18" charset="0"/>
                <a:cs typeface="Arial" panose="020B0604020202020204" pitchFamily="34" charset="0"/>
              </a:rPr>
              <a:t>Housing Stipend:</a:t>
            </a:r>
            <a:r>
              <a:rPr lang="en-US" sz="1400" dirty="0">
                <a:solidFill>
                  <a:srgbClr val="00B0F0"/>
                </a:solidFill>
                <a:effectLst/>
                <a:latin typeface="Neue Haas Grotesk Text Pro" panose="020B0504020202020204" pitchFamily="34" charset="0"/>
                <a:ea typeface="Times New Roman" panose="02020603050405020304" pitchFamily="18" charset="0"/>
                <a:cs typeface="Arial" panose="020B0604020202020204" pitchFamily="34" charset="0"/>
              </a:rPr>
              <a:t> </a:t>
            </a:r>
            <a:r>
              <a:rPr lang="en-US" sz="1400" dirty="0">
                <a:solidFill>
                  <a:srgbClr val="333333"/>
                </a:solidFill>
                <a:effectLst/>
                <a:latin typeface="Neue Haas Grotesk Text Pro" panose="020B0504020202020204" pitchFamily="34" charset="0"/>
                <a:ea typeface="Times New Roman" panose="02020603050405020304" pitchFamily="18" charset="0"/>
                <a:cs typeface="Arial" panose="020B0604020202020204" pitchFamily="34" charset="0"/>
              </a:rPr>
              <a:t>Available only for members serving as a full time capacity. And then only for a member paying rent or mortgage. Reimbursement of $200 will be provided monthly after receipt of payment is provided.  </a:t>
            </a:r>
            <a:endParaRPr lang="en-US" sz="1400" dirty="0">
              <a:effectLst/>
              <a:latin typeface="Neue Haas Grotesk Text Pro" panose="020B0504020202020204" pitchFamily="34" charset="0"/>
              <a:ea typeface="Times New Roman" panose="02020603050405020304" pitchFamily="18" charset="0"/>
            </a:endParaRPr>
          </a:p>
          <a:p>
            <a:pPr marL="342900" marR="0" lvl="0" indent="-342900" fontAlgn="base">
              <a:spcBef>
                <a:spcPts val="0"/>
              </a:spcBef>
              <a:spcAft>
                <a:spcPts val="1200"/>
              </a:spcAft>
              <a:buFont typeface="Symbol" panose="05050102010706020507" pitchFamily="18" charset="2"/>
              <a:buChar char=""/>
            </a:pPr>
            <a:r>
              <a:rPr lang="en-US" sz="14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National Service Forbearance</a:t>
            </a:r>
            <a:r>
              <a:rPr lang="en-US" sz="1400"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 Members with qualifying federal student loans are able to put those loans into a forbearance , meaning no payments are required during your term of service. Forbearance requests are completed through </a:t>
            </a:r>
            <a:r>
              <a:rPr lang="en-US" sz="1400" u="none" strike="noStrike" dirty="0">
                <a:solidFill>
                  <a:srgbClr val="0563C1"/>
                </a:solidFill>
                <a:effectLst/>
                <a:latin typeface="Neue Haas Grotesk Text Pro" panose="020B0504020202020204" pitchFamily="34" charset="0"/>
                <a:ea typeface="Times New Roman" panose="02020603050405020304" pitchFamily="18" charset="0"/>
                <a:cs typeface="Arial" panose="020B0604020202020204" pitchFamily="34" charset="0"/>
                <a:hlinkClick r:id="rId3"/>
              </a:rPr>
              <a:t>my.americorps.gov</a:t>
            </a:r>
            <a:r>
              <a:rPr lang="en-US" sz="1400" dirty="0">
                <a:solidFill>
                  <a:srgbClr val="333333"/>
                </a:solidFill>
                <a:effectLst/>
                <a:latin typeface="Neue Haas Grotesk Text Pro" panose="020B0504020202020204" pitchFamily="34" charset="0"/>
                <a:ea typeface="Times New Roman" panose="02020603050405020304" pitchFamily="18" charset="0"/>
                <a:cs typeface="Arial" panose="020B0604020202020204" pitchFamily="34" charset="0"/>
              </a:rPr>
              <a:t> </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accounts. </a:t>
            </a:r>
            <a:endParaRPr lang="en-US" sz="1400" dirty="0">
              <a:effectLst/>
              <a:latin typeface="Neue Haas Grotesk Text Pro" panose="020B0504020202020204" pitchFamily="34" charset="0"/>
              <a:ea typeface="Times New Roman" panose="02020603050405020304" pitchFamily="18" charset="0"/>
            </a:endParaRPr>
          </a:p>
          <a:p>
            <a:pPr marL="342900" marR="0" lvl="0" indent="-342900" fontAlgn="base">
              <a:spcBef>
                <a:spcPts val="0"/>
              </a:spcBef>
              <a:spcAft>
                <a:spcPts val="1200"/>
              </a:spcAft>
              <a:buFont typeface="Symbol" panose="05050102010706020507" pitchFamily="18" charset="2"/>
              <a:buChar char=""/>
            </a:pPr>
            <a:r>
              <a:rPr lang="en-US" sz="14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Accrued Interest Payments:</a:t>
            </a:r>
            <a:r>
              <a:rPr lang="en-US" sz="1400" b="1"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 </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Members with qualifying federal student loans and have those loans placed in National Service Forbearance, will qualify to have all accrued interested paid off at the end of the year through the National Trust. This is a taxable activity. </a:t>
            </a:r>
            <a:endParaRPr lang="en-US" sz="1400" dirty="0">
              <a:effectLst/>
              <a:latin typeface="Neue Haas Grotesk Text Pro" panose="020B0504020202020204" pitchFamily="34" charset="0"/>
              <a:ea typeface="Times New Roman" panose="02020603050405020304" pitchFamily="18" charset="0"/>
            </a:endParaRPr>
          </a:p>
          <a:p>
            <a:pPr marL="342900" marR="0" lvl="0" indent="-342900" fontAlgn="base">
              <a:spcBef>
                <a:spcPts val="0"/>
              </a:spcBef>
              <a:spcAft>
                <a:spcPts val="1200"/>
              </a:spcAft>
              <a:buFont typeface="Symbol" panose="05050102010706020507" pitchFamily="18" charset="2"/>
              <a:buChar char=""/>
            </a:pPr>
            <a:r>
              <a:rPr lang="en-US" sz="1400" b="1" u="none" strike="noStrike" dirty="0">
                <a:solidFill>
                  <a:srgbClr val="0563C1"/>
                </a:solidFill>
                <a:effectLst/>
                <a:latin typeface="Neue Haas Grotesk Text Pro" panose="020B0504020202020204" pitchFamily="34" charset="0"/>
                <a:ea typeface="Times New Roman" panose="02020603050405020304" pitchFamily="18" charset="0"/>
                <a:cs typeface="Arial" panose="020B0604020202020204" pitchFamily="34" charset="0"/>
                <a:hlinkClick r:id="rId4"/>
              </a:rPr>
              <a:t>Health Insurance</a:t>
            </a:r>
            <a:r>
              <a:rPr lang="en-US" sz="14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a:t>
            </a:r>
            <a:r>
              <a:rPr lang="en-US" sz="1400"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 </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Any member serving in full-time status (40 hours per week) is eligible for the Corps Network health insurance, which is provided through Cigna. 100% of the premiums are paid by Habitat for the members. </a:t>
            </a:r>
            <a:r>
              <a:rPr lang="en-US" sz="1400" b="1" u="sng" dirty="0">
                <a:solidFill>
                  <a:srgbClr val="C4D600"/>
                </a:solidFill>
                <a:effectLst/>
                <a:latin typeface="Neue Haas Grotesk Text Pro" panose="020B0504020202020204" pitchFamily="34" charset="0"/>
                <a:ea typeface="Times New Roman" panose="02020603050405020304" pitchFamily="18" charset="0"/>
                <a:cs typeface="Arial" panose="020B0604020202020204" pitchFamily="34" charset="0"/>
              </a:rPr>
              <a:t>www.iowahabitat.org/americorps-health-insurance</a:t>
            </a:r>
            <a:r>
              <a:rPr lang="en-US" sz="1400" b="1" dirty="0">
                <a:solidFill>
                  <a:srgbClr val="C4D600"/>
                </a:solidFill>
                <a:effectLst/>
                <a:latin typeface="Neue Haas Grotesk Text Pro" panose="020B0504020202020204" pitchFamily="34" charset="0"/>
                <a:ea typeface="Times New Roman" panose="02020603050405020304" pitchFamily="18" charset="0"/>
                <a:cs typeface="Arial" panose="020B0604020202020204" pitchFamily="34" charset="0"/>
              </a:rPr>
              <a:t> </a:t>
            </a:r>
            <a:endParaRPr lang="en-US" sz="1400" dirty="0">
              <a:effectLst/>
              <a:latin typeface="Neue Haas Grotesk Text Pro" panose="020B0504020202020204" pitchFamily="34" charset="0"/>
              <a:ea typeface="Times New Roman" panose="02020603050405020304" pitchFamily="18" charset="0"/>
            </a:endParaRPr>
          </a:p>
          <a:p>
            <a:pPr marL="342900" marR="0" lvl="0" indent="-342900" fontAlgn="base">
              <a:spcBef>
                <a:spcPts val="0"/>
              </a:spcBef>
              <a:spcAft>
                <a:spcPts val="1200"/>
              </a:spcAft>
              <a:buFont typeface="Symbol" panose="05050102010706020507" pitchFamily="18" charset="2"/>
              <a:buChar char=""/>
            </a:pPr>
            <a:r>
              <a:rPr lang="en-US" sz="14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Childcare assistance:</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 Members serving in a full-time capacity (40 hours per week) may be eligible for childcare assistance. The eligibility is based on the household income and follows the state assistance program. </a:t>
            </a:r>
            <a:r>
              <a:rPr lang="en-US" sz="1400" u="sng" dirty="0">
                <a:solidFill>
                  <a:srgbClr val="0563C1"/>
                </a:solidFill>
                <a:effectLst/>
                <a:latin typeface="Neue Haas Grotesk Text Pro" panose="020B0504020202020204" pitchFamily="34" charset="0"/>
                <a:ea typeface="Times New Roman" panose="02020603050405020304" pitchFamily="18" charset="0"/>
                <a:cs typeface="Arial" panose="020B0604020202020204" pitchFamily="34" charset="0"/>
                <a:hlinkClick r:id="rId5"/>
              </a:rPr>
              <a:t>www.americorpschildcare.com</a:t>
            </a:r>
            <a:r>
              <a:rPr lang="en-US" sz="1400" u="sng" dirty="0">
                <a:solidFill>
                  <a:srgbClr val="FF671F"/>
                </a:solidFill>
                <a:effectLst/>
                <a:latin typeface="Neue Haas Grotesk Text Pro" panose="020B0504020202020204" pitchFamily="34" charset="0"/>
                <a:ea typeface="Times New Roman" panose="02020603050405020304" pitchFamily="18" charset="0"/>
                <a:cs typeface="Arial" panose="020B0604020202020204" pitchFamily="34" charset="0"/>
              </a:rPr>
              <a:t> </a:t>
            </a:r>
            <a:endParaRPr lang="en-US" sz="1400" dirty="0">
              <a:effectLst/>
              <a:latin typeface="Neue Haas Grotesk Text Pro" panose="020B0504020202020204" pitchFamily="34" charset="0"/>
              <a:ea typeface="Times New Roman" panose="02020603050405020304" pitchFamily="18" charset="0"/>
            </a:endParaRPr>
          </a:p>
          <a:p>
            <a:pPr marL="342900" marR="0" lvl="0" indent="-342900" fontAlgn="base">
              <a:spcBef>
                <a:spcPts val="0"/>
              </a:spcBef>
              <a:spcAft>
                <a:spcPts val="1200"/>
              </a:spcAft>
              <a:buFont typeface="Symbol" panose="05050102010706020507" pitchFamily="18" charset="2"/>
              <a:buChar char=""/>
            </a:pPr>
            <a:r>
              <a:rPr lang="en-US" sz="1400" b="1"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Training and professional development:</a:t>
            </a:r>
            <a:r>
              <a:rPr lang="en-US" sz="1400" dirty="0">
                <a:solidFill>
                  <a:srgbClr val="00AFD7"/>
                </a:solidFill>
                <a:effectLst/>
                <a:latin typeface="Neue Haas Grotesk Text Pro" panose="020B0504020202020204" pitchFamily="34" charset="0"/>
                <a:ea typeface="Times New Roman" panose="02020603050405020304" pitchFamily="18" charset="0"/>
                <a:cs typeface="Arial" panose="020B0604020202020204" pitchFamily="34" charset="0"/>
              </a:rPr>
              <a:t> </a:t>
            </a:r>
            <a:r>
              <a:rPr lang="en-US" sz="1400" dirty="0">
                <a:solidFill>
                  <a:srgbClr val="000000"/>
                </a:solidFill>
                <a:effectLst/>
                <a:latin typeface="Neue Haas Grotesk Text Pro" panose="020B0504020202020204" pitchFamily="34" charset="0"/>
                <a:ea typeface="Times New Roman" panose="02020603050405020304" pitchFamily="18" charset="0"/>
                <a:cs typeface="Arial" panose="020B0604020202020204" pitchFamily="34" charset="0"/>
              </a:rPr>
              <a:t>Habitat for Humanity of Iowa provides training throughout the year. Members will also be provided training opportunities through the Midwest Habitat for Humanity Convention, the Iowa Nonprofit Summit and other conferences. Each member will be trained by their host sites to be successful in their service.</a:t>
            </a:r>
            <a:endParaRPr lang="en-US" sz="1400" dirty="0">
              <a:effectLst/>
              <a:latin typeface="Neue Haas Grotesk Text Pro" panose="020B0504020202020204" pitchFamily="34" charset="0"/>
              <a:ea typeface="Times New Roman" panose="02020603050405020304" pitchFamily="18" charset="0"/>
            </a:endParaRPr>
          </a:p>
        </p:txBody>
      </p:sp>
    </p:spTree>
    <p:extLst>
      <p:ext uri="{BB962C8B-B14F-4D97-AF65-F5344CB8AC3E}">
        <p14:creationId xmlns:p14="http://schemas.microsoft.com/office/powerpoint/2010/main" val="118041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5E23FE9-FBF0-4965-B500-6B739FB700B2}"/>
              </a:ext>
            </a:extLst>
          </p:cNvPr>
          <p:cNvSpPr>
            <a:spLocks noGrp="1"/>
          </p:cNvSpPr>
          <p:nvPr>
            <p:ph type="title"/>
          </p:nvPr>
        </p:nvSpPr>
        <p:spPr>
          <a:xfrm>
            <a:off x="899020" y="266249"/>
            <a:ext cx="8534400" cy="1143000"/>
          </a:xfrm>
        </p:spPr>
        <p:txBody>
          <a:bodyPr/>
          <a:lstStyle/>
          <a:p>
            <a:pPr algn="l"/>
            <a:r>
              <a:rPr lang="en-US" altLang="en-US" sz="3200" b="1" dirty="0">
                <a:solidFill>
                  <a:srgbClr val="51B948"/>
                </a:solidFill>
              </a:rPr>
              <a:t>Member Expectations</a:t>
            </a:r>
          </a:p>
        </p:txBody>
      </p:sp>
      <p:sp>
        <p:nvSpPr>
          <p:cNvPr id="39939" name="Content Placeholder 2">
            <a:extLst>
              <a:ext uri="{FF2B5EF4-FFF2-40B4-BE49-F238E27FC236}">
                <a16:creationId xmlns:a16="http://schemas.microsoft.com/office/drawing/2014/main" id="{CDD6C726-FC0F-4217-A587-61B223654400}"/>
              </a:ext>
            </a:extLst>
          </p:cNvPr>
          <p:cNvSpPr>
            <a:spLocks noGrp="1"/>
          </p:cNvSpPr>
          <p:nvPr>
            <p:ph idx="1"/>
          </p:nvPr>
        </p:nvSpPr>
        <p:spPr>
          <a:xfrm>
            <a:off x="838200" y="1095782"/>
            <a:ext cx="10515600" cy="4896455"/>
          </a:xfrm>
        </p:spPr>
        <p:txBody>
          <a:bodyPr>
            <a:normAutofit fontScale="92500" lnSpcReduction="10000"/>
          </a:bodyPr>
          <a:lstStyle/>
          <a:p>
            <a:pPr fontAlgn="base">
              <a:spcBef>
                <a:spcPts val="0"/>
              </a:spcBef>
            </a:pPr>
            <a:r>
              <a:rPr lang="en-US" sz="18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Member Hours</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hlinkClick r:id="rId3"/>
              </a:rPr>
              <a:t>www.iowahabitat.org/oncorps</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Term in timesheets 2 times per month (10</a:t>
            </a:r>
            <a:r>
              <a:rPr lang="en-US" sz="1400" baseline="300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th</a:t>
            </a: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and 25</a:t>
            </a:r>
            <a:r>
              <a:rPr lang="en-US" sz="1400" baseline="300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th</a:t>
            </a: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Complete minimum number of hours (1700, 1200, 900, 450)</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Complete the contract length of time (12, 9, 6, 3 months)</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Serve a set schedule (40 or 20 hours per week)</a:t>
            </a:r>
          </a:p>
          <a:p>
            <a:pPr lvl="1" fontAlgn="base">
              <a:spcBef>
                <a:spcPts val="0"/>
              </a:spcBef>
            </a:pPr>
            <a:endPar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fontAlgn="base">
              <a:spcBef>
                <a:spcPts val="0"/>
              </a:spcBef>
            </a:pPr>
            <a:r>
              <a:rPr lang="en-US" sz="18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Great Story reporting </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hlinkClick r:id="rId4"/>
              </a:rPr>
              <a:t>www.iowahabitat.org/member-page</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Members must complete a minimum of 2 great stories each year and submit them on </a:t>
            </a:r>
            <a:r>
              <a:rPr lang="en-US" sz="1400" dirty="0" err="1">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OnCorps</a:t>
            </a:r>
            <a:endPar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lvl="1" fontAlgn="base">
              <a:spcBef>
                <a:spcPts val="0"/>
              </a:spcBef>
            </a:pPr>
            <a:endPar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fontAlgn="base">
              <a:spcBef>
                <a:spcPts val="0"/>
              </a:spcBef>
            </a:pPr>
            <a:r>
              <a:rPr lang="en-US" sz="18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Attend Trainings </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hlinkClick r:id="rId5"/>
              </a:rPr>
              <a:t>www.iowahabitat.org/member-training</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Orientation Part 1</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Orientation Part 2</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4 quarterly in person trainings</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Habitat Learns</a:t>
            </a:r>
          </a:p>
          <a:p>
            <a:pPr lvl="1" fontAlgn="base">
              <a:spcBef>
                <a:spcPts val="0"/>
              </a:spcBef>
            </a:pPr>
            <a:r>
              <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Optional ADRT</a:t>
            </a:r>
          </a:p>
          <a:p>
            <a:pPr lvl="1" fontAlgn="base">
              <a:spcBef>
                <a:spcPts val="0"/>
              </a:spcBef>
            </a:pPr>
            <a:endParaRPr lang="en-US" sz="14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fontAlgn="base">
              <a:spcBef>
                <a:spcPts val="0"/>
              </a:spcBef>
            </a:pPr>
            <a:r>
              <a:rPr lang="en-US" sz="18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Optional Training: </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Leadership Certificate, Job Shadowing program, Habitat Iowa Conference, Iowa Nonprofit Summit, Disaster Conference, more</a:t>
            </a:r>
          </a:p>
          <a:p>
            <a:pPr fontAlgn="base">
              <a:spcBef>
                <a:spcPts val="0"/>
              </a:spcBef>
            </a:pPr>
            <a:endPar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fontAlgn="base">
              <a:spcBef>
                <a:spcPts val="0"/>
              </a:spcBef>
            </a:pPr>
            <a:r>
              <a:rPr lang="en-US" sz="18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Complete mid and end of term evaluations</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on the program and supervisors (</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hlinkClick r:id="rId4"/>
              </a:rPr>
              <a:t>www.iowahabitat.org/member-page</a:t>
            </a: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p>
          <a:p>
            <a:pPr fontAlgn="base">
              <a:spcBef>
                <a:spcPts val="0"/>
              </a:spcBef>
            </a:pPr>
            <a:endPar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fontAlgn="base">
              <a:spcBef>
                <a:spcPts val="0"/>
              </a:spcBef>
            </a:pP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Appropriate dress code (always have an AmeriCorps logo on)</a:t>
            </a:r>
          </a:p>
          <a:p>
            <a:pPr fontAlgn="base">
              <a:spcBef>
                <a:spcPts val="0"/>
              </a:spcBef>
            </a:pPr>
            <a:endPar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fontAlgn="base">
              <a:spcBef>
                <a:spcPts val="0"/>
              </a:spcBef>
            </a:pPr>
            <a:r>
              <a:rPr lang="en-US" sz="18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Come to service on time.</a:t>
            </a:r>
            <a:endParaRPr lang="en-US" sz="1800" dirty="0">
              <a:latin typeface="Neue Haas Grotesk Text Pro" panose="020B0504020202020204" pitchFamily="34" charset="0"/>
              <a:ea typeface="Times New Roman" panose="02020603050405020304" pitchFamily="18" charset="0"/>
            </a:endParaRPr>
          </a:p>
        </p:txBody>
      </p:sp>
      <p:pic>
        <p:nvPicPr>
          <p:cNvPr id="3" name="Picture 3">
            <a:extLst>
              <a:ext uri="{FF2B5EF4-FFF2-40B4-BE49-F238E27FC236}">
                <a16:creationId xmlns:a16="http://schemas.microsoft.com/office/drawing/2014/main" id="{7C487CDE-537A-46A0-9A76-8A48F317AA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9AF6566B-2420-747A-7F7E-3D890F1E9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09561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0955"/>
            <a:ext cx="8229600" cy="1143000"/>
          </a:xfrm>
        </p:spPr>
        <p:txBody>
          <a:bodyPr>
            <a:normAutofit/>
          </a:bodyPr>
          <a:lstStyle/>
          <a:p>
            <a:r>
              <a:rPr lang="en-US" altLang="en-US" sz="3200" b="1" dirty="0">
                <a:solidFill>
                  <a:schemeClr val="tx2"/>
                </a:solidFill>
                <a:latin typeface="Neue Haas Grotesk Text Pro" panose="020B0504020202020204" pitchFamily="34" charset="0"/>
                <a:cs typeface="Times New Roman"/>
              </a:rPr>
              <a:t>Dress Code</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981200" y="1121717"/>
            <a:ext cx="8229600" cy="4705055"/>
          </a:xfrm>
        </p:spPr>
        <p:txBody>
          <a:bodyPr vert="horz" lIns="91440" tIns="45720" rIns="91440" bIns="45720" rtlCol="0" anchor="t">
            <a:normAutofit fontScale="25000" lnSpcReduction="20000"/>
          </a:bodyPr>
          <a:lstStyle/>
          <a:p>
            <a:pPr>
              <a:buFont typeface="Wingdings" panose="05000000000000000000" pitchFamily="2" charset="2"/>
              <a:buChar char="§"/>
              <a:defRPr/>
            </a:pPr>
            <a:r>
              <a:rPr lang="en-US" sz="9600" dirty="0">
                <a:latin typeface="Neue Haas Grotesk Text Pro" panose="020B0504020202020204" pitchFamily="34" charset="0"/>
              </a:rPr>
              <a:t>Members </a:t>
            </a:r>
            <a:r>
              <a:rPr lang="en-US" sz="9600" b="1" dirty="0">
                <a:latin typeface="Neue Haas Grotesk Text Pro" panose="020B0504020202020204" pitchFamily="34" charset="0"/>
              </a:rPr>
              <a:t>always need to have an AmeriCorps logo on</a:t>
            </a:r>
            <a:r>
              <a:rPr lang="en-US" sz="9600" dirty="0">
                <a:latin typeface="Neue Haas Grotesk Text Pro" panose="020B0504020202020204" pitchFamily="34" charset="0"/>
              </a:rPr>
              <a:t>. </a:t>
            </a:r>
            <a:endParaRPr lang="en-US" sz="4800" dirty="0">
              <a:latin typeface="Neue Haas Grotesk Text Pro" panose="020B0504020202020204" pitchFamily="34" charset="0"/>
            </a:endParaRPr>
          </a:p>
          <a:p>
            <a:pPr lvl="1">
              <a:buFont typeface="Wingdings" panose="05000000000000000000" pitchFamily="2" charset="2"/>
              <a:buChar char="§"/>
              <a:defRPr/>
            </a:pPr>
            <a:r>
              <a:rPr lang="en-US" sz="9200" dirty="0">
                <a:latin typeface="Neue Haas Grotesk Text Pro" panose="020B0504020202020204" pitchFamily="34" charset="0"/>
              </a:rPr>
              <a:t>This could be a pin, shirt, sticker, name badge. </a:t>
            </a:r>
            <a:endParaRPr lang="en-US" sz="9200" dirty="0">
              <a:latin typeface="Neue Haas Grotesk Text Pro" panose="020B0504020202020204" pitchFamily="34" charset="0"/>
              <a:cs typeface="Calibri"/>
            </a:endParaRPr>
          </a:p>
          <a:p>
            <a:pPr>
              <a:buFont typeface="Wingdings" panose="05000000000000000000" pitchFamily="2" charset="2"/>
              <a:buChar char="§"/>
              <a:defRPr/>
            </a:pPr>
            <a:endParaRPr lang="en-US" sz="9600" b="1" dirty="0">
              <a:latin typeface="Neue Haas Grotesk Text Pro" panose="020B0504020202020204" pitchFamily="34" charset="0"/>
              <a:cs typeface="Calibri"/>
            </a:endParaRPr>
          </a:p>
          <a:p>
            <a:pPr>
              <a:buFont typeface="Wingdings" panose="05000000000000000000" pitchFamily="2" charset="2"/>
              <a:buChar char="§"/>
              <a:defRPr/>
            </a:pPr>
            <a:r>
              <a:rPr lang="en-US" sz="9600" b="1" dirty="0">
                <a:latin typeface="Neue Haas Grotesk Text Pro" panose="020B0504020202020204" pitchFamily="34" charset="0"/>
                <a:cs typeface="Calibri"/>
              </a:rPr>
              <a:t>To help with this Habitat Iowa provides: </a:t>
            </a:r>
          </a:p>
          <a:p>
            <a:pPr lvl="1">
              <a:buFont typeface="Wingdings" panose="05000000000000000000" pitchFamily="2" charset="2"/>
              <a:buChar char="§"/>
              <a:defRPr/>
            </a:pPr>
            <a:r>
              <a:rPr lang="en-US" sz="9200" dirty="0">
                <a:latin typeface="Neue Haas Grotesk Text Pro" panose="020B0504020202020204" pitchFamily="34" charset="0"/>
                <a:cs typeface="Calibri"/>
              </a:rPr>
              <a:t>1 hoodie (for full time members)</a:t>
            </a:r>
          </a:p>
          <a:p>
            <a:pPr lvl="1">
              <a:buFont typeface="Wingdings" panose="05000000000000000000" pitchFamily="2" charset="2"/>
              <a:buChar char="§"/>
              <a:defRPr/>
            </a:pPr>
            <a:r>
              <a:rPr lang="en-US" sz="9200" dirty="0">
                <a:latin typeface="Neue Haas Grotesk Text Pro" panose="020B0504020202020204" pitchFamily="34" charset="0"/>
                <a:cs typeface="Calibri"/>
              </a:rPr>
              <a:t>4 shirts (2 for quart time members)</a:t>
            </a:r>
          </a:p>
          <a:p>
            <a:pPr lvl="1">
              <a:buFont typeface="Wingdings" panose="05000000000000000000" pitchFamily="2" charset="2"/>
              <a:buChar char="§"/>
              <a:defRPr/>
            </a:pPr>
            <a:r>
              <a:rPr lang="en-US" sz="9200" dirty="0">
                <a:latin typeface="Neue Haas Grotesk Text Pro" panose="020B0504020202020204" pitchFamily="34" charset="0"/>
                <a:cs typeface="Calibri"/>
              </a:rPr>
              <a:t>1 long sleeve shirt</a:t>
            </a:r>
          </a:p>
          <a:p>
            <a:pPr lvl="1">
              <a:buFont typeface="Wingdings" panose="05000000000000000000" pitchFamily="2" charset="2"/>
              <a:buChar char="§"/>
              <a:defRPr/>
            </a:pPr>
            <a:r>
              <a:rPr lang="en-US" sz="9200" dirty="0">
                <a:latin typeface="Neue Haas Grotesk Text Pro" panose="020B0504020202020204" pitchFamily="34" charset="0"/>
                <a:cs typeface="Calibri"/>
              </a:rPr>
              <a:t>1 name badge </a:t>
            </a:r>
          </a:p>
          <a:p>
            <a:pPr lvl="1">
              <a:buFont typeface="Wingdings" panose="05000000000000000000" pitchFamily="2" charset="2"/>
              <a:buChar char="§"/>
              <a:defRPr/>
            </a:pPr>
            <a:r>
              <a:rPr lang="en-US" sz="9200" dirty="0">
                <a:latin typeface="Neue Haas Grotesk Text Pro" panose="020B0504020202020204" pitchFamily="34" charset="0"/>
                <a:cs typeface="Calibri"/>
              </a:rPr>
              <a:t>Stickers for hard hats</a:t>
            </a:r>
          </a:p>
          <a:p>
            <a:pPr lvl="1">
              <a:buFont typeface="Wingdings" panose="05000000000000000000" pitchFamily="2" charset="2"/>
              <a:buChar char="§"/>
              <a:defRPr/>
            </a:pPr>
            <a:r>
              <a:rPr lang="en-US" sz="9200" dirty="0">
                <a:latin typeface="Neue Haas Grotesk Text Pro" panose="020B0504020202020204" pitchFamily="34" charset="0"/>
                <a:cs typeface="Calibri"/>
              </a:rPr>
              <a:t>1 pair of sunglasses</a:t>
            </a:r>
          </a:p>
          <a:p>
            <a:pPr lvl="1">
              <a:buFont typeface="Wingdings" panose="05000000000000000000" pitchFamily="2" charset="2"/>
              <a:buChar char="§"/>
              <a:defRPr/>
            </a:pPr>
            <a:r>
              <a:rPr lang="en-US" sz="9200" dirty="0">
                <a:latin typeface="Neue Haas Grotesk Text Pro" panose="020B0504020202020204" pitchFamily="34" charset="0"/>
                <a:cs typeface="Calibri"/>
              </a:rPr>
              <a:t>1 bag (drawstring)</a:t>
            </a:r>
          </a:p>
          <a:p>
            <a:pPr lvl="1">
              <a:buFont typeface="Wingdings" panose="05000000000000000000" pitchFamily="2" charset="2"/>
              <a:buChar char="§"/>
              <a:defRPr/>
            </a:pPr>
            <a:r>
              <a:rPr lang="en-US" sz="9200" dirty="0">
                <a:latin typeface="Neue Haas Grotesk Text Pro" panose="020B0504020202020204" pitchFamily="34" charset="0"/>
                <a:cs typeface="Calibri"/>
              </a:rPr>
              <a:t>1 water bottle</a:t>
            </a:r>
          </a:p>
          <a:p>
            <a:pPr lvl="1">
              <a:buFont typeface="Wingdings" panose="05000000000000000000" pitchFamily="2" charset="2"/>
              <a:buChar char="§"/>
              <a:defRPr/>
            </a:pPr>
            <a:endParaRPr lang="en-US" sz="9200" dirty="0">
              <a:latin typeface="Neue Haas Grotesk Text Pro" panose="020B0504020202020204" pitchFamily="34" charset="0"/>
              <a:cs typeface="Calibri"/>
            </a:endParaRPr>
          </a:p>
          <a:p>
            <a:pPr>
              <a:buFont typeface="Wingdings" panose="05000000000000000000" pitchFamily="2" charset="2"/>
              <a:buChar char="§"/>
              <a:defRPr/>
            </a:pPr>
            <a:r>
              <a:rPr lang="en-US" sz="9600" dirty="0">
                <a:latin typeface="Neue Haas Grotesk Text Pro" panose="020B0504020202020204" pitchFamily="34" charset="0"/>
                <a:cs typeface="Calibri"/>
              </a:rPr>
              <a:t>Other than that, </a:t>
            </a:r>
            <a:r>
              <a:rPr lang="en-US" sz="9600" b="1" dirty="0">
                <a:latin typeface="Neue Haas Grotesk Text Pro" panose="020B0504020202020204" pitchFamily="34" charset="0"/>
                <a:cs typeface="Calibri"/>
              </a:rPr>
              <a:t>dress code is up to the sites!</a:t>
            </a:r>
            <a:r>
              <a:rPr lang="en-US" sz="9600" dirty="0">
                <a:latin typeface="Neue Haas Grotesk Text Pro" panose="020B0504020202020204" pitchFamily="34" charset="0"/>
                <a:cs typeface="Calibri"/>
              </a:rPr>
              <a:t> </a:t>
            </a:r>
          </a:p>
          <a:p>
            <a:pPr lvl="1">
              <a:buFont typeface="Wingdings" panose="05000000000000000000" pitchFamily="2" charset="2"/>
              <a:buChar char="§"/>
              <a:defRPr/>
            </a:pPr>
            <a:endParaRPr lang="en-US" sz="9200" dirty="0">
              <a:cs typeface="Calibri"/>
            </a:endParaRPr>
          </a:p>
          <a:p>
            <a:pPr marL="0" indent="0">
              <a:buNone/>
              <a:defRPr/>
            </a:pPr>
            <a:endParaRPr lang="en-US" sz="4700" dirty="0">
              <a:cs typeface="Calibri"/>
            </a:endParaRPr>
          </a:p>
        </p:txBody>
      </p:sp>
      <p:pic>
        <p:nvPicPr>
          <p:cNvPr id="2" name="Picture 3">
            <a:extLst>
              <a:ext uri="{FF2B5EF4-FFF2-40B4-BE49-F238E27FC236}">
                <a16:creationId xmlns:a16="http://schemas.microsoft.com/office/drawing/2014/main" id="{7B91982D-AD8C-4041-9A64-86EA82F5DD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679E04B0-2782-6E16-9176-CCD2156E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59246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FED32B4-2F16-467C-B2E5-99A423568F82}"/>
              </a:ext>
            </a:extLst>
          </p:cNvPr>
          <p:cNvSpPr>
            <a:spLocks noGrp="1"/>
          </p:cNvSpPr>
          <p:nvPr>
            <p:ph type="title"/>
          </p:nvPr>
        </p:nvSpPr>
        <p:spPr>
          <a:xfrm>
            <a:off x="1904998" y="282159"/>
            <a:ext cx="8229600" cy="740938"/>
          </a:xfrm>
        </p:spPr>
        <p:txBody>
          <a:bodyPr>
            <a:normAutofit fontScale="90000"/>
          </a:bodyPr>
          <a:lstStyle/>
          <a:p>
            <a:r>
              <a:rPr lang="en-US" altLang="en-US" sz="3200" b="1" dirty="0">
                <a:solidFill>
                  <a:schemeClr val="tx2"/>
                </a:solidFill>
              </a:rPr>
              <a:t>AmeriCorps Training and Professional Development</a:t>
            </a:r>
          </a:p>
        </p:txBody>
      </p:sp>
      <p:pic>
        <p:nvPicPr>
          <p:cNvPr id="27652" name="Picture 3">
            <a:extLst>
              <a:ext uri="{FF2B5EF4-FFF2-40B4-BE49-F238E27FC236}">
                <a16:creationId xmlns:a16="http://schemas.microsoft.com/office/drawing/2014/main" id="{135DCB75-2EF9-4096-B049-CB0AD686B9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a:extLst>
              <a:ext uri="{FF2B5EF4-FFF2-40B4-BE49-F238E27FC236}">
                <a16:creationId xmlns:a16="http://schemas.microsoft.com/office/drawing/2014/main" id="{CA50163B-5704-4A0E-9E9C-887254A5C725}"/>
              </a:ext>
            </a:extLst>
          </p:cNvPr>
          <p:cNvGraphicFramePr>
            <a:graphicFrameLocks noGrp="1"/>
          </p:cNvGraphicFramePr>
          <p:nvPr>
            <p:ph idx="1"/>
            <p:extLst>
              <p:ext uri="{D42A27DB-BD31-4B8C-83A1-F6EECF244321}">
                <p14:modId xmlns:p14="http://schemas.microsoft.com/office/powerpoint/2010/main" val="1199589657"/>
              </p:ext>
            </p:extLst>
          </p:nvPr>
        </p:nvGraphicFramePr>
        <p:xfrm>
          <a:off x="1866897" y="940772"/>
          <a:ext cx="8305801" cy="311658"/>
        </p:xfrm>
        <a:graphic>
          <a:graphicData uri="http://schemas.openxmlformats.org/drawingml/2006/table">
            <a:tbl>
              <a:tblPr firstRow="1" firstCol="1" bandRow="1">
                <a:tableStyleId>{5C22544A-7EE6-4342-B048-85BDC9FD1C3A}</a:tableStyleId>
              </a:tblPr>
              <a:tblGrid>
                <a:gridCol w="8305801">
                  <a:extLst>
                    <a:ext uri="{9D8B030D-6E8A-4147-A177-3AD203B41FA5}">
                      <a16:colId xmlns:a16="http://schemas.microsoft.com/office/drawing/2014/main" val="751378975"/>
                    </a:ext>
                  </a:extLst>
                </a:gridCol>
              </a:tblGrid>
              <a:tr h="295713">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www.iowahabitat.org/member-training </a:t>
                      </a:r>
                    </a:p>
                  </a:txBody>
                  <a:tcPr marL="68580" marR="68580" marT="0" marB="0" anchor="ctr"/>
                </a:tc>
                <a:extLst>
                  <a:ext uri="{0D108BD9-81ED-4DB2-BD59-A6C34878D82A}">
                    <a16:rowId xmlns:a16="http://schemas.microsoft.com/office/drawing/2014/main" val="3260108892"/>
                  </a:ext>
                </a:extLst>
              </a:tr>
            </a:tbl>
          </a:graphicData>
        </a:graphic>
      </p:graphicFrame>
      <p:graphicFrame>
        <p:nvGraphicFramePr>
          <p:cNvPr id="2" name="Table 2">
            <a:extLst>
              <a:ext uri="{FF2B5EF4-FFF2-40B4-BE49-F238E27FC236}">
                <a16:creationId xmlns:a16="http://schemas.microsoft.com/office/drawing/2014/main" id="{12169DB1-7FFD-45FD-BC1B-C7E96C497821}"/>
              </a:ext>
            </a:extLst>
          </p:cNvPr>
          <p:cNvGraphicFramePr>
            <a:graphicFrameLocks noGrp="1"/>
          </p:cNvGraphicFramePr>
          <p:nvPr>
            <p:extLst>
              <p:ext uri="{D42A27DB-BD31-4B8C-83A1-F6EECF244321}">
                <p14:modId xmlns:p14="http://schemas.microsoft.com/office/powerpoint/2010/main" val="3532091092"/>
              </p:ext>
            </p:extLst>
          </p:nvPr>
        </p:nvGraphicFramePr>
        <p:xfrm>
          <a:off x="769434" y="1252430"/>
          <a:ext cx="10381786" cy="3655501"/>
        </p:xfrm>
        <a:graphic>
          <a:graphicData uri="http://schemas.openxmlformats.org/drawingml/2006/table">
            <a:tbl>
              <a:tblPr firstRow="1" bandRow="1">
                <a:tableStyleId>{5C22544A-7EE6-4342-B048-85BDC9FD1C3A}</a:tableStyleId>
              </a:tblPr>
              <a:tblGrid>
                <a:gridCol w="3524092">
                  <a:extLst>
                    <a:ext uri="{9D8B030D-6E8A-4147-A177-3AD203B41FA5}">
                      <a16:colId xmlns:a16="http://schemas.microsoft.com/office/drawing/2014/main" val="2153509183"/>
                    </a:ext>
                  </a:extLst>
                </a:gridCol>
                <a:gridCol w="3714584">
                  <a:extLst>
                    <a:ext uri="{9D8B030D-6E8A-4147-A177-3AD203B41FA5}">
                      <a16:colId xmlns:a16="http://schemas.microsoft.com/office/drawing/2014/main" val="1172092308"/>
                    </a:ext>
                  </a:extLst>
                </a:gridCol>
                <a:gridCol w="3143110">
                  <a:extLst>
                    <a:ext uri="{9D8B030D-6E8A-4147-A177-3AD203B41FA5}">
                      <a16:colId xmlns:a16="http://schemas.microsoft.com/office/drawing/2014/main" val="182071711"/>
                    </a:ext>
                  </a:extLst>
                </a:gridCol>
              </a:tblGrid>
              <a:tr h="358265">
                <a:tc>
                  <a:txBody>
                    <a:bodyPr/>
                    <a:lstStyle/>
                    <a:p>
                      <a:r>
                        <a:rPr lang="en-US" dirty="0"/>
                        <a:t>Training</a:t>
                      </a:r>
                    </a:p>
                  </a:txBody>
                  <a:tcPr/>
                </a:tc>
                <a:tc>
                  <a:txBody>
                    <a:bodyPr/>
                    <a:lstStyle/>
                    <a:p>
                      <a:r>
                        <a:rPr lang="en-US" dirty="0"/>
                        <a:t>Date</a:t>
                      </a:r>
                    </a:p>
                  </a:txBody>
                  <a:tcPr/>
                </a:tc>
                <a:tc>
                  <a:txBody>
                    <a:bodyPr/>
                    <a:lstStyle/>
                    <a:p>
                      <a:r>
                        <a:rPr lang="en-US" dirty="0"/>
                        <a:t>Homework</a:t>
                      </a:r>
                    </a:p>
                  </a:txBody>
                  <a:tcPr/>
                </a:tc>
                <a:extLst>
                  <a:ext uri="{0D108BD9-81ED-4DB2-BD59-A6C34878D82A}">
                    <a16:rowId xmlns:a16="http://schemas.microsoft.com/office/drawing/2014/main" val="4229172867"/>
                  </a:ext>
                </a:extLst>
              </a:tr>
              <a:tr h="490489">
                <a:tc>
                  <a:txBody>
                    <a:bodyPr/>
                    <a:lstStyle/>
                    <a:p>
                      <a:r>
                        <a:rPr lang="en-US" dirty="0"/>
                        <a:t>Orientation Part 1</a:t>
                      </a:r>
                    </a:p>
                  </a:txBody>
                  <a:tcPr/>
                </a:tc>
                <a:tc>
                  <a:txBody>
                    <a:bodyPr/>
                    <a:lstStyle/>
                    <a:p>
                      <a:r>
                        <a:rPr lang="en-US" dirty="0"/>
                        <a:t>First Day-virtual</a:t>
                      </a:r>
                    </a:p>
                  </a:txBody>
                  <a:tcPr/>
                </a:tc>
                <a:tc>
                  <a:txBody>
                    <a:bodyPr/>
                    <a:lstStyle/>
                    <a:p>
                      <a:r>
                        <a:rPr lang="en-US" dirty="0"/>
                        <a:t>Homework and quiz</a:t>
                      </a:r>
                    </a:p>
                  </a:txBody>
                  <a:tcPr/>
                </a:tc>
                <a:extLst>
                  <a:ext uri="{0D108BD9-81ED-4DB2-BD59-A6C34878D82A}">
                    <a16:rowId xmlns:a16="http://schemas.microsoft.com/office/drawing/2014/main" val="3933974707"/>
                  </a:ext>
                </a:extLst>
              </a:tr>
              <a:tr h="533400">
                <a:tc>
                  <a:txBody>
                    <a:bodyPr/>
                    <a:lstStyle/>
                    <a:p>
                      <a:r>
                        <a:rPr lang="en-US" dirty="0"/>
                        <a:t>Orientation Part 2</a:t>
                      </a:r>
                    </a:p>
                  </a:txBody>
                  <a:tcPr/>
                </a:tc>
                <a:tc>
                  <a:txBody>
                    <a:bodyPr/>
                    <a:lstStyle/>
                    <a:p>
                      <a:r>
                        <a:rPr lang="en-US" dirty="0"/>
                        <a:t>About 2 weeks after start- virtual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Homework and quiz</a:t>
                      </a:r>
                    </a:p>
                  </a:txBody>
                  <a:tcPr/>
                </a:tc>
                <a:extLst>
                  <a:ext uri="{0D108BD9-81ED-4DB2-BD59-A6C34878D82A}">
                    <a16:rowId xmlns:a16="http://schemas.microsoft.com/office/drawing/2014/main" val="636375261"/>
                  </a:ext>
                </a:extLst>
              </a:tr>
              <a:tr h="528492">
                <a:tc>
                  <a:txBody>
                    <a:bodyPr/>
                    <a:lstStyle/>
                    <a:p>
                      <a:r>
                        <a:rPr lang="en-US" dirty="0"/>
                        <a:t>Quarterly Training (4x year)</a:t>
                      </a:r>
                    </a:p>
                  </a:txBody>
                  <a:tcPr/>
                </a:tc>
                <a:tc>
                  <a:txBody>
                    <a:bodyPr/>
                    <a:lstStyle/>
                    <a:p>
                      <a:r>
                        <a:rPr lang="en-US" dirty="0"/>
                        <a:t>Every few months- in-person</a:t>
                      </a:r>
                    </a:p>
                  </a:txBody>
                  <a:tcPr/>
                </a:tc>
                <a:tc>
                  <a:txBody>
                    <a:bodyPr/>
                    <a:lstStyle/>
                    <a:p>
                      <a:r>
                        <a:rPr lang="en-US" dirty="0"/>
                        <a:t>No</a:t>
                      </a:r>
                    </a:p>
                  </a:txBody>
                  <a:tcPr/>
                </a:tc>
                <a:extLst>
                  <a:ext uri="{0D108BD9-81ED-4DB2-BD59-A6C34878D82A}">
                    <a16:rowId xmlns:a16="http://schemas.microsoft.com/office/drawing/2014/main" val="2899216887"/>
                  </a:ext>
                </a:extLst>
              </a:tr>
              <a:tr h="294464">
                <a:tc>
                  <a:txBody>
                    <a:bodyPr/>
                    <a:lstStyle/>
                    <a:p>
                      <a:r>
                        <a:rPr lang="en-US" dirty="0"/>
                        <a:t>ADRT (optional, but strongly encouraged)</a:t>
                      </a:r>
                    </a:p>
                  </a:txBody>
                  <a:tcPr/>
                </a:tc>
                <a:tc>
                  <a:txBody>
                    <a:bodyPr/>
                    <a:lstStyle/>
                    <a:p>
                      <a:r>
                        <a:rPr lang="en-US" dirty="0"/>
                        <a:t>Within 2 months -virtual</a:t>
                      </a:r>
                    </a:p>
                  </a:txBody>
                  <a:tcPr/>
                </a:tc>
                <a:tc>
                  <a:txBody>
                    <a:bodyPr/>
                    <a:lstStyle/>
                    <a:p>
                      <a:r>
                        <a:rPr lang="en-US" dirty="0"/>
                        <a:t>Required to attend any disaster deployment</a:t>
                      </a:r>
                    </a:p>
                  </a:txBody>
                  <a:tcPr/>
                </a:tc>
                <a:extLst>
                  <a:ext uri="{0D108BD9-81ED-4DB2-BD59-A6C34878D82A}">
                    <a16:rowId xmlns:a16="http://schemas.microsoft.com/office/drawing/2014/main" val="1447025814"/>
                  </a:ext>
                </a:extLst>
              </a:tr>
              <a:tr h="345616">
                <a:tc>
                  <a:txBody>
                    <a:bodyPr/>
                    <a:lstStyle/>
                    <a:p>
                      <a:r>
                        <a:rPr lang="en-US" dirty="0"/>
                        <a:t>Leadership Certificate</a:t>
                      </a:r>
                    </a:p>
                  </a:txBody>
                  <a:tcPr/>
                </a:tc>
                <a:tc>
                  <a:txBody>
                    <a:bodyPr/>
                    <a:lstStyle/>
                    <a:p>
                      <a:r>
                        <a:rPr lang="en-US" dirty="0"/>
                        <a:t>Self paced</a:t>
                      </a:r>
                    </a:p>
                  </a:txBody>
                  <a:tcPr/>
                </a:tc>
                <a:tc>
                  <a:txBody>
                    <a:bodyPr/>
                    <a:lstStyle/>
                    <a:p>
                      <a:r>
                        <a:rPr lang="en-US" dirty="0"/>
                        <a:t>Yes</a:t>
                      </a:r>
                    </a:p>
                  </a:txBody>
                  <a:tcPr/>
                </a:tc>
                <a:extLst>
                  <a:ext uri="{0D108BD9-81ED-4DB2-BD59-A6C34878D82A}">
                    <a16:rowId xmlns:a16="http://schemas.microsoft.com/office/drawing/2014/main" val="1613943076"/>
                  </a:ext>
                </a:extLst>
              </a:tr>
              <a:tr h="182880">
                <a:tc>
                  <a:txBody>
                    <a:bodyPr/>
                    <a:lstStyle/>
                    <a:p>
                      <a:r>
                        <a:rPr lang="en-US" dirty="0"/>
                        <a:t>Job Shadowing project</a:t>
                      </a:r>
                    </a:p>
                  </a:txBody>
                  <a:tcPr/>
                </a:tc>
                <a:tc>
                  <a:txBody>
                    <a:bodyPr/>
                    <a:lstStyle/>
                    <a:p>
                      <a:r>
                        <a:rPr lang="en-US" dirty="0"/>
                        <a:t>Self paced</a:t>
                      </a:r>
                    </a:p>
                  </a:txBody>
                  <a:tcPr/>
                </a:tc>
                <a:tc>
                  <a:txBody>
                    <a:bodyPr/>
                    <a:lstStyle/>
                    <a:p>
                      <a:r>
                        <a:rPr lang="en-US" dirty="0"/>
                        <a:t>Yes</a:t>
                      </a:r>
                    </a:p>
                  </a:txBody>
                  <a:tcPr/>
                </a:tc>
                <a:extLst>
                  <a:ext uri="{0D108BD9-81ED-4DB2-BD59-A6C34878D82A}">
                    <a16:rowId xmlns:a16="http://schemas.microsoft.com/office/drawing/2014/main" val="881046590"/>
                  </a:ext>
                </a:extLst>
              </a:tr>
              <a:tr h="182880">
                <a:tc>
                  <a:txBody>
                    <a:bodyPr/>
                    <a:lstStyle/>
                    <a:p>
                      <a:r>
                        <a:rPr lang="en-US" dirty="0"/>
                        <a:t>Make-up trainings</a:t>
                      </a:r>
                    </a:p>
                  </a:txBody>
                  <a:tcPr/>
                </a:tc>
                <a:tc>
                  <a:txBody>
                    <a:bodyPr/>
                    <a:lstStyle/>
                    <a:p>
                      <a:r>
                        <a:rPr lang="en-US" dirty="0"/>
                        <a:t>Self paced</a:t>
                      </a:r>
                    </a:p>
                  </a:txBody>
                  <a:tcPr/>
                </a:tc>
                <a:tc>
                  <a:txBody>
                    <a:bodyPr/>
                    <a:lstStyle/>
                    <a:p>
                      <a:r>
                        <a:rPr lang="en-US" dirty="0"/>
                        <a:t>Homework and quiz</a:t>
                      </a:r>
                    </a:p>
                  </a:txBody>
                  <a:tcPr/>
                </a:tc>
                <a:extLst>
                  <a:ext uri="{0D108BD9-81ED-4DB2-BD59-A6C34878D82A}">
                    <a16:rowId xmlns:a16="http://schemas.microsoft.com/office/drawing/2014/main" val="3834825907"/>
                  </a:ext>
                </a:extLst>
              </a:tr>
            </a:tbl>
          </a:graphicData>
        </a:graphic>
      </p:graphicFrame>
      <p:pic>
        <p:nvPicPr>
          <p:cNvPr id="3" name="Picture 2">
            <a:extLst>
              <a:ext uri="{FF2B5EF4-FFF2-40B4-BE49-F238E27FC236}">
                <a16:creationId xmlns:a16="http://schemas.microsoft.com/office/drawing/2014/main" id="{F5D0F4CB-CC96-43AF-9CDC-56935BC8F2D0}"/>
              </a:ext>
            </a:extLst>
          </p:cNvPr>
          <p:cNvPicPr>
            <a:picLocks noChangeAspect="1"/>
          </p:cNvPicPr>
          <p:nvPr/>
        </p:nvPicPr>
        <p:blipFill rotWithShape="1">
          <a:blip r:embed="rId4"/>
          <a:srcRect t="78527"/>
          <a:stretch/>
        </p:blipFill>
        <p:spPr>
          <a:xfrm>
            <a:off x="1987847" y="5201266"/>
            <a:ext cx="7944959" cy="715962"/>
          </a:xfrm>
          <a:prstGeom prst="rect">
            <a:avLst/>
          </a:prstGeom>
        </p:spPr>
      </p:pic>
      <p:pic>
        <p:nvPicPr>
          <p:cNvPr id="8" name="Picture 7" descr="Logo&#10;&#10;Description automatically generated">
            <a:extLst>
              <a:ext uri="{FF2B5EF4-FFF2-40B4-BE49-F238E27FC236}">
                <a16:creationId xmlns:a16="http://schemas.microsoft.com/office/drawing/2014/main" id="{2C4BFF1E-81AD-E6BA-1A96-BA62E4BC2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137898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0955"/>
            <a:ext cx="8229600" cy="1143000"/>
          </a:xfrm>
        </p:spPr>
        <p:txBody>
          <a:bodyPr>
            <a:normAutofit/>
          </a:bodyPr>
          <a:lstStyle/>
          <a:p>
            <a:r>
              <a:rPr lang="en-US" altLang="en-US" sz="3200" b="1" dirty="0">
                <a:solidFill>
                  <a:schemeClr val="tx2"/>
                </a:solidFill>
                <a:latin typeface="Neue Haas Grotesk Text Pro" panose="020B0504020202020204" pitchFamily="34" charset="0"/>
                <a:cs typeface="Times New Roman"/>
              </a:rPr>
              <a:t>Upcoming Calendar of Events</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851102" y="913107"/>
            <a:ext cx="9846526" cy="4705055"/>
          </a:xfrm>
        </p:spPr>
        <p:txBody>
          <a:bodyPr vert="horz" lIns="91440" tIns="45720" rIns="91440" bIns="45720" rtlCol="0" anchor="t">
            <a:noAutofit/>
          </a:bodyPr>
          <a:lstStyle/>
          <a:p>
            <a:pPr marL="0" indent="0" algn="l" fontAlgn="base">
              <a:buNone/>
            </a:pPr>
            <a:r>
              <a:rPr lang="en-US" sz="1200" b="1" i="0" u="sng" dirty="0">
                <a:solidFill>
                  <a:srgbClr val="000000"/>
                </a:solidFill>
                <a:effectLst/>
                <a:latin typeface="Neue Haas Grotesk Text Pro" panose="020B0504020202020204" pitchFamily="34" charset="0"/>
              </a:rPr>
              <a:t>Supervisor Training: </a:t>
            </a:r>
          </a:p>
          <a:p>
            <a:pPr fontAlgn="base"/>
            <a:r>
              <a:rPr lang="en-US" sz="1200" dirty="0">
                <a:solidFill>
                  <a:srgbClr val="000000"/>
                </a:solidFill>
                <a:latin typeface="Neue Haas Grotesk Text Pro" panose="020B0504020202020204" pitchFamily="34" charset="0"/>
              </a:rPr>
              <a:t>October 11 and 18 at 3pm – Supervisor Orientation and introduction to upcoming year</a:t>
            </a:r>
          </a:p>
          <a:p>
            <a:pPr lvl="1" fontAlgn="base"/>
            <a:r>
              <a:rPr lang="en-US" sz="1200" dirty="0">
                <a:solidFill>
                  <a:srgbClr val="000000"/>
                </a:solidFill>
                <a:latin typeface="Neue Haas Grotesk Text Pro" panose="020B0504020202020204" pitchFamily="34" charset="0"/>
              </a:rPr>
              <a:t>Training will be recorded</a:t>
            </a:r>
          </a:p>
          <a:p>
            <a:pPr lvl="1" fontAlgn="base"/>
            <a:r>
              <a:rPr lang="en-US" sz="1200" dirty="0">
                <a:solidFill>
                  <a:srgbClr val="000000"/>
                </a:solidFill>
                <a:latin typeface="Neue Haas Grotesk Text Pro" panose="020B0504020202020204" pitchFamily="34" charset="0"/>
              </a:rPr>
              <a:t>New supervisors will have a 1:1 orientation with Habitat Staff after September 13</a:t>
            </a:r>
            <a:r>
              <a:rPr lang="en-US" sz="1200" baseline="30000" dirty="0">
                <a:solidFill>
                  <a:srgbClr val="000000"/>
                </a:solidFill>
                <a:latin typeface="Neue Haas Grotesk Text Pro" panose="020B0504020202020204" pitchFamily="34" charset="0"/>
              </a:rPr>
              <a:t>th</a:t>
            </a:r>
            <a:r>
              <a:rPr lang="en-US" sz="1200" dirty="0">
                <a:solidFill>
                  <a:srgbClr val="000000"/>
                </a:solidFill>
                <a:latin typeface="Neue Haas Grotesk Text Pro" panose="020B0504020202020204" pitchFamily="34" charset="0"/>
              </a:rPr>
              <a:t>. </a:t>
            </a:r>
            <a:endParaRPr lang="en-US" sz="1200" i="0" dirty="0">
              <a:solidFill>
                <a:srgbClr val="000000"/>
              </a:solidFill>
              <a:effectLst/>
              <a:latin typeface="Neue Haas Grotesk Text Pro" panose="020B0504020202020204" pitchFamily="34" charset="0"/>
            </a:endParaRPr>
          </a:p>
          <a:p>
            <a:pPr marL="0" indent="0" algn="l" fontAlgn="base">
              <a:buNone/>
            </a:pPr>
            <a:r>
              <a:rPr lang="en-US" sz="1200" b="1" i="0" u="sng" dirty="0">
                <a:solidFill>
                  <a:srgbClr val="000000"/>
                </a:solidFill>
                <a:effectLst/>
                <a:latin typeface="Neue Haas Grotesk Text Pro" panose="020B0504020202020204" pitchFamily="34" charset="0"/>
              </a:rPr>
              <a:t>Optional Upcoming Trainings: </a:t>
            </a:r>
            <a:endParaRPr lang="en-US" sz="1200" b="0" i="0" dirty="0">
              <a:solidFill>
                <a:srgbClr val="000000"/>
              </a:solidFill>
              <a:effectLst/>
              <a:latin typeface="Neue Haas Grotesk Text Pro" panose="020B0504020202020204" pitchFamily="34" charset="0"/>
            </a:endParaRPr>
          </a:p>
          <a:p>
            <a:pPr algn="l">
              <a:buFont typeface="Arial" panose="020B0604020202020204" pitchFamily="34" charset="0"/>
              <a:buChar char="•"/>
            </a:pPr>
            <a:r>
              <a:rPr lang="en-US" sz="1200" b="1" i="0" dirty="0">
                <a:solidFill>
                  <a:srgbClr val="000000"/>
                </a:solidFill>
                <a:effectLst/>
                <a:latin typeface="Neue Haas Grotesk Text Pro" panose="020B0504020202020204" pitchFamily="34" charset="0"/>
              </a:rPr>
              <a:t>Sept. 21 -</a:t>
            </a:r>
            <a:r>
              <a:rPr lang="en-US" sz="1200" b="0" i="0" dirty="0">
                <a:solidFill>
                  <a:srgbClr val="000000"/>
                </a:solidFill>
                <a:effectLst/>
                <a:latin typeface="Neue Haas Grotesk Text Pro" panose="020B0504020202020204" pitchFamily="34" charset="0"/>
              </a:rPr>
              <a:t> Don Hampton Iowa Disaster Conference -Des Moines All Day</a:t>
            </a:r>
          </a:p>
          <a:p>
            <a:pPr algn="l">
              <a:buFont typeface="Arial" panose="020B0604020202020204" pitchFamily="34" charset="0"/>
              <a:buChar char="•"/>
            </a:pPr>
            <a:r>
              <a:rPr lang="en-US" sz="1200" b="1" i="0" dirty="0">
                <a:solidFill>
                  <a:srgbClr val="000000"/>
                </a:solidFill>
                <a:effectLst/>
                <a:latin typeface="Neue Haas Grotesk Text Pro" panose="020B0504020202020204" pitchFamily="34" charset="0"/>
              </a:rPr>
              <a:t>Sept. 22</a:t>
            </a:r>
            <a:r>
              <a:rPr lang="en-US" sz="1200" b="0" i="0" dirty="0">
                <a:solidFill>
                  <a:srgbClr val="000000"/>
                </a:solidFill>
                <a:effectLst/>
                <a:latin typeface="Neue Haas Grotesk Text Pro" panose="020B0504020202020204" pitchFamily="34" charset="0"/>
              </a:rPr>
              <a:t> -AmeriCorps Disaster Response Team Training   Virtual or Des Moines - All Day</a:t>
            </a:r>
          </a:p>
          <a:p>
            <a:pPr algn="l">
              <a:buFont typeface="Arial" panose="020B0604020202020204" pitchFamily="34" charset="0"/>
              <a:buChar char="•"/>
            </a:pPr>
            <a:r>
              <a:rPr lang="en-US" sz="1200" b="1" i="0" dirty="0">
                <a:solidFill>
                  <a:srgbClr val="000000"/>
                </a:solidFill>
                <a:effectLst/>
                <a:latin typeface="Neue Haas Grotesk Text Pro" panose="020B0504020202020204" pitchFamily="34" charset="0"/>
              </a:rPr>
              <a:t>Oct 21- </a:t>
            </a:r>
            <a:r>
              <a:rPr lang="en-US" sz="1200" b="0" i="0" dirty="0">
                <a:solidFill>
                  <a:srgbClr val="000000"/>
                </a:solidFill>
                <a:effectLst/>
                <a:latin typeface="Neue Haas Grotesk Text Pro" panose="020B0504020202020204" pitchFamily="34" charset="0"/>
              </a:rPr>
              <a:t>Volunteer Iowa Swearing in Day Volunteer Iowa Swearing in Day for all Iowa AC members - Virtual - Morning only</a:t>
            </a:r>
          </a:p>
          <a:p>
            <a:pPr marL="0" indent="0" algn="l" fontAlgn="base">
              <a:buNone/>
            </a:pPr>
            <a:r>
              <a:rPr lang="en-US" sz="1200" b="1" i="0" u="sng" dirty="0">
                <a:solidFill>
                  <a:srgbClr val="000000"/>
                </a:solidFill>
                <a:effectLst/>
                <a:latin typeface="Neue Haas Grotesk Text Pro" panose="020B0504020202020204" pitchFamily="34" charset="0"/>
              </a:rPr>
              <a:t>Required AmeriCorps trainings:</a:t>
            </a:r>
            <a:endParaRPr lang="en-US" sz="1200" b="0" i="0" dirty="0">
              <a:solidFill>
                <a:srgbClr val="000000"/>
              </a:solidFill>
              <a:effectLst/>
              <a:latin typeface="Neue Haas Grotesk Text Pro" panose="020B0504020202020204" pitchFamily="34" charset="0"/>
            </a:endParaRPr>
          </a:p>
          <a:p>
            <a:pPr algn="l">
              <a:buFont typeface="Arial" panose="020B0604020202020204" pitchFamily="34" charset="0"/>
              <a:buChar char="•"/>
            </a:pPr>
            <a:r>
              <a:rPr lang="en-US" sz="1200" b="1" i="0" dirty="0">
                <a:solidFill>
                  <a:srgbClr val="0C64C0"/>
                </a:solidFill>
                <a:effectLst/>
                <a:latin typeface="Neue Haas Grotesk Text Pro" panose="020B0504020202020204" pitchFamily="34" charset="0"/>
              </a:rPr>
              <a:t>First Day of Service/ 2</a:t>
            </a:r>
            <a:r>
              <a:rPr lang="en-US" sz="1200" b="1" i="0" baseline="30000" dirty="0">
                <a:solidFill>
                  <a:srgbClr val="0C64C0"/>
                </a:solidFill>
                <a:effectLst/>
                <a:latin typeface="Neue Haas Grotesk Text Pro" panose="020B0504020202020204" pitchFamily="34" charset="0"/>
              </a:rPr>
              <a:t>nd</a:t>
            </a:r>
            <a:r>
              <a:rPr lang="en-US" sz="1200" b="1" i="0" dirty="0">
                <a:solidFill>
                  <a:srgbClr val="0C64C0"/>
                </a:solidFill>
                <a:effectLst/>
                <a:latin typeface="Neue Haas Grotesk Text Pro" panose="020B0504020202020204" pitchFamily="34" charset="0"/>
              </a:rPr>
              <a:t> week of service – Virtual Orientation with Program Staff. </a:t>
            </a:r>
          </a:p>
          <a:p>
            <a:pPr algn="l">
              <a:buFont typeface="Arial" panose="020B0604020202020204" pitchFamily="34" charset="0"/>
              <a:buChar char="•"/>
            </a:pPr>
            <a:r>
              <a:rPr lang="en-US" sz="1200" b="1" i="0" dirty="0">
                <a:solidFill>
                  <a:srgbClr val="0C64C0"/>
                </a:solidFill>
                <a:effectLst/>
                <a:latin typeface="Neue Haas Grotesk Text Pro" panose="020B0504020202020204" pitchFamily="34" charset="0"/>
              </a:rPr>
              <a:t>Nov. 1</a:t>
            </a:r>
            <a:r>
              <a:rPr lang="en-US" sz="1200" b="0" i="0" dirty="0">
                <a:solidFill>
                  <a:srgbClr val="000000"/>
                </a:solidFill>
                <a:effectLst/>
                <a:latin typeface="Neue Haas Grotesk Text Pro" panose="020B0504020202020204" pitchFamily="34" charset="0"/>
              </a:rPr>
              <a:t> </a:t>
            </a:r>
            <a:r>
              <a:rPr lang="en-US" sz="1200" b="1" i="0" dirty="0">
                <a:solidFill>
                  <a:srgbClr val="0C64C0"/>
                </a:solidFill>
                <a:effectLst/>
                <a:latin typeface="Neue Haas Grotesk Text Pro" panose="020B0504020202020204" pitchFamily="34" charset="0"/>
              </a:rPr>
              <a:t>– QT 1 Habitat Iowa Training All Day</a:t>
            </a:r>
            <a:endParaRPr lang="en-US" sz="1200" b="0" i="0" dirty="0">
              <a:solidFill>
                <a:srgbClr val="000000"/>
              </a:solidFill>
              <a:effectLst/>
              <a:latin typeface="Neue Haas Grotesk Text Pro" panose="020B0504020202020204" pitchFamily="34" charset="0"/>
            </a:endParaRPr>
          </a:p>
          <a:p>
            <a:pPr marL="742950" lvl="1" indent="-285750" algn="l">
              <a:buFont typeface="Arial" panose="020B0604020202020204" pitchFamily="34" charset="0"/>
              <a:buChar char="•"/>
            </a:pPr>
            <a:r>
              <a:rPr lang="en-US" sz="1200" b="0" i="0" dirty="0">
                <a:solidFill>
                  <a:srgbClr val="000000"/>
                </a:solidFill>
                <a:effectLst/>
                <a:latin typeface="Neue Haas Grotesk Text Pro" panose="020B0504020202020204" pitchFamily="34" charset="0"/>
              </a:rPr>
              <a:t>Waterloo |Affordable Housing Crisis / Volunteer Management </a:t>
            </a:r>
          </a:p>
          <a:p>
            <a:pPr algn="l">
              <a:buFont typeface="Arial" panose="020B0604020202020204" pitchFamily="34" charset="0"/>
              <a:buChar char="•"/>
            </a:pPr>
            <a:r>
              <a:rPr lang="en-US" sz="1200" b="1" i="0" dirty="0">
                <a:solidFill>
                  <a:srgbClr val="0C64C0"/>
                </a:solidFill>
                <a:effectLst/>
                <a:latin typeface="Neue Haas Grotesk Text Pro" panose="020B0504020202020204" pitchFamily="34" charset="0"/>
              </a:rPr>
              <a:t>Jan. 17 – QT 2 Habitat Iowa Training All Day</a:t>
            </a:r>
            <a:endParaRPr lang="en-US" sz="1200" b="0" i="0" dirty="0">
              <a:solidFill>
                <a:srgbClr val="000000"/>
              </a:solidFill>
              <a:effectLst/>
              <a:latin typeface="Neue Haas Grotesk Text Pro" panose="020B0504020202020204" pitchFamily="34" charset="0"/>
            </a:endParaRPr>
          </a:p>
          <a:p>
            <a:pPr marL="742950" lvl="1" indent="-285750" algn="l">
              <a:buFont typeface="Arial" panose="020B0604020202020204" pitchFamily="34" charset="0"/>
              <a:buChar char="•"/>
            </a:pPr>
            <a:r>
              <a:rPr lang="en-US" sz="1200" b="0" i="0" dirty="0">
                <a:solidFill>
                  <a:srgbClr val="000000"/>
                </a:solidFill>
                <a:effectLst/>
                <a:latin typeface="Neue Haas Grotesk Text Pro" panose="020B0504020202020204" pitchFamily="34" charset="0"/>
              </a:rPr>
              <a:t>Des Moines |Transitional Housing / Conflict Management / MLK Day of Service Group event </a:t>
            </a:r>
          </a:p>
          <a:p>
            <a:pPr algn="l">
              <a:buFont typeface="Arial" panose="020B0604020202020204" pitchFamily="34" charset="0"/>
              <a:buChar char="•"/>
            </a:pPr>
            <a:r>
              <a:rPr lang="en-US" sz="1200" b="1" i="0" dirty="0">
                <a:solidFill>
                  <a:srgbClr val="0C64C0"/>
                </a:solidFill>
                <a:effectLst/>
                <a:latin typeface="Neue Haas Grotesk Text Pro" panose="020B0504020202020204" pitchFamily="34" charset="0"/>
              </a:rPr>
              <a:t>May 2 – QT 3 Habitat Iowa Training All Day</a:t>
            </a:r>
            <a:endParaRPr lang="en-US" sz="1200" b="0" i="0" dirty="0">
              <a:solidFill>
                <a:srgbClr val="0C64C0"/>
              </a:solidFill>
              <a:effectLst/>
              <a:latin typeface="Neue Haas Grotesk Text Pro" panose="020B0504020202020204" pitchFamily="34" charset="0"/>
            </a:endParaRPr>
          </a:p>
          <a:p>
            <a:pPr marL="742950" lvl="1" indent="-285750" algn="l">
              <a:buFont typeface="Arial" panose="020B0604020202020204" pitchFamily="34" charset="0"/>
              <a:buChar char="•"/>
            </a:pPr>
            <a:r>
              <a:rPr lang="en-US" sz="1200" b="0" i="0" dirty="0">
                <a:solidFill>
                  <a:srgbClr val="000000"/>
                </a:solidFill>
                <a:effectLst/>
                <a:latin typeface="Neue Haas Grotesk Text Pro" panose="020B0504020202020204" pitchFamily="34" charset="0"/>
              </a:rPr>
              <a:t>Cedar Rapids | Redlining / Diversity / Employability </a:t>
            </a:r>
          </a:p>
          <a:p>
            <a:pPr algn="l">
              <a:buFont typeface="Arial" panose="020B0604020202020204" pitchFamily="34" charset="0"/>
              <a:buChar char="•"/>
            </a:pPr>
            <a:r>
              <a:rPr lang="en-US" sz="1200" b="1" i="0" dirty="0">
                <a:solidFill>
                  <a:srgbClr val="0C64C0"/>
                </a:solidFill>
                <a:effectLst/>
                <a:latin typeface="Neue Haas Grotesk Text Pro" panose="020B0504020202020204" pitchFamily="34" charset="0"/>
              </a:rPr>
              <a:t>Jun 20 – QT 4 Habitat Iowa Training All Day</a:t>
            </a:r>
            <a:endParaRPr lang="en-US" sz="1200" b="0" i="0" dirty="0">
              <a:solidFill>
                <a:srgbClr val="0C64C0"/>
              </a:solidFill>
              <a:effectLst/>
              <a:latin typeface="Neue Haas Grotesk Text Pro" panose="020B0504020202020204" pitchFamily="34" charset="0"/>
            </a:endParaRPr>
          </a:p>
          <a:p>
            <a:pPr marL="742950" lvl="1" indent="-285750" algn="l">
              <a:buFont typeface="Arial" panose="020B0604020202020204" pitchFamily="34" charset="0"/>
              <a:buChar char="•"/>
            </a:pPr>
            <a:r>
              <a:rPr lang="en-US" sz="1200" b="0" i="0" dirty="0">
                <a:solidFill>
                  <a:srgbClr val="000000"/>
                </a:solidFill>
                <a:effectLst/>
                <a:latin typeface="Neue Haas Grotesk Text Pro" panose="020B0504020202020204" pitchFamily="34" charset="0"/>
              </a:rPr>
              <a:t>Altoona | Advocacy efforts / Board Practices/ emotional intelligence/ End of Year BBQ </a:t>
            </a:r>
          </a:p>
          <a:p>
            <a:pPr algn="l">
              <a:buFont typeface="Arial" panose="020B0604020202020204" pitchFamily="34" charset="0"/>
              <a:buChar char="•"/>
            </a:pPr>
            <a:r>
              <a:rPr lang="en-US" sz="1200" b="1" i="0" dirty="0">
                <a:solidFill>
                  <a:srgbClr val="000000"/>
                </a:solidFill>
                <a:effectLst/>
                <a:latin typeface="Neue Haas Grotesk Text Pro" panose="020B0504020202020204" pitchFamily="34" charset="0"/>
              </a:rPr>
              <a:t>July TBA</a:t>
            </a:r>
            <a:r>
              <a:rPr lang="en-US" sz="1200" b="0" i="0" dirty="0">
                <a:solidFill>
                  <a:srgbClr val="000000"/>
                </a:solidFill>
                <a:effectLst/>
                <a:latin typeface="Neue Haas Grotesk Text Pro" panose="020B0504020202020204" pitchFamily="34" charset="0"/>
              </a:rPr>
              <a:t> - Virtual- afternoon</a:t>
            </a:r>
          </a:p>
          <a:p>
            <a:pPr marL="742950" lvl="1" indent="-285750" algn="l">
              <a:buFont typeface="Arial" panose="020B0604020202020204" pitchFamily="34" charset="0"/>
              <a:buChar char="•"/>
            </a:pPr>
            <a:r>
              <a:rPr lang="en-US" sz="1200" b="0" i="0" dirty="0">
                <a:solidFill>
                  <a:srgbClr val="000000"/>
                </a:solidFill>
                <a:effectLst/>
                <a:latin typeface="Neue Haas Grotesk Text Pro" panose="020B0504020202020204" pitchFamily="34" charset="0"/>
              </a:rPr>
              <a:t>Volunteer Iowa Life After AmeriCorps Training </a:t>
            </a:r>
            <a:endParaRPr lang="en-US" sz="1400" b="0" i="0" dirty="0">
              <a:solidFill>
                <a:srgbClr val="000000"/>
              </a:solidFill>
              <a:effectLst/>
              <a:latin typeface="Neue Haas Grotesk Text Pro" panose="020B0504020202020204" pitchFamily="34" charset="0"/>
            </a:endParaRPr>
          </a:p>
        </p:txBody>
      </p:sp>
      <p:pic>
        <p:nvPicPr>
          <p:cNvPr id="6" name="Picture 5" descr="Logo&#10;&#10;Description automatically generated">
            <a:extLst>
              <a:ext uri="{FF2B5EF4-FFF2-40B4-BE49-F238E27FC236}">
                <a16:creationId xmlns:a16="http://schemas.microsoft.com/office/drawing/2014/main" id="{679E04B0-2782-6E16-9176-CCD2156E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94632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0955"/>
            <a:ext cx="8229600" cy="1143000"/>
          </a:xfrm>
        </p:spPr>
        <p:txBody>
          <a:bodyPr>
            <a:normAutofit/>
          </a:bodyPr>
          <a:lstStyle/>
          <a:p>
            <a:r>
              <a:rPr lang="en-US" altLang="en-US" sz="3200" b="1" dirty="0">
                <a:solidFill>
                  <a:schemeClr val="tx2"/>
                </a:solidFill>
                <a:latin typeface="Neue Haas Grotesk Text Pro" panose="020B0504020202020204" pitchFamily="34" charset="0"/>
                <a:cs typeface="Times New Roman"/>
              </a:rPr>
              <a:t>Leadership Certificate-</a:t>
            </a:r>
            <a:r>
              <a:rPr lang="en-US" altLang="en-US" sz="3200" b="1" dirty="0">
                <a:solidFill>
                  <a:srgbClr val="FF0000"/>
                </a:solidFill>
                <a:latin typeface="Neue Haas Grotesk Text Pro" panose="020B0504020202020204" pitchFamily="34" charset="0"/>
                <a:cs typeface="Times New Roman"/>
              </a:rPr>
              <a:t>-NEW</a:t>
            </a:r>
            <a:endParaRPr lang="en-US" sz="3200" dirty="0">
              <a:solidFill>
                <a:srgbClr val="FF0000"/>
              </a:solidFill>
              <a:latin typeface="Neue Haas Grotesk Text Pro" panose="020B0504020202020204" pitchFamily="34" charset="0"/>
            </a:endParaRPr>
          </a:p>
        </p:txBody>
      </p:sp>
      <p:sp>
        <p:nvSpPr>
          <p:cNvPr id="3" name="Content Placeholder 2"/>
          <p:cNvSpPr>
            <a:spLocks noGrp="1"/>
          </p:cNvSpPr>
          <p:nvPr>
            <p:ph idx="1"/>
          </p:nvPr>
        </p:nvSpPr>
        <p:spPr>
          <a:xfrm>
            <a:off x="1981200" y="1121717"/>
            <a:ext cx="8229600" cy="4705055"/>
          </a:xfrm>
        </p:spPr>
        <p:txBody>
          <a:bodyPr vert="horz" lIns="91440" tIns="45720" rIns="91440" bIns="45720" rtlCol="0" anchor="t">
            <a:normAutofit/>
          </a:bodyPr>
          <a:lstStyle/>
          <a:p>
            <a:pPr marL="0" marR="0" indent="0">
              <a:spcBef>
                <a:spcPts val="0"/>
              </a:spcBef>
              <a:spcAft>
                <a:spcPts val="800"/>
              </a:spcAft>
              <a:buNone/>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Members are eligible to participate in </a:t>
            </a:r>
            <a:r>
              <a:rPr lang="en-US" sz="1800" b="1" dirty="0">
                <a:effectLst/>
                <a:latin typeface="Neue Haas Grotesk Text Pro" panose="020B0504020202020204" pitchFamily="34" charset="0"/>
                <a:ea typeface="Calibri" panose="020F0502020204030204" pitchFamily="34" charset="0"/>
                <a:cs typeface="Times New Roman" panose="02020603050405020304" pitchFamily="18" charset="0"/>
              </a:rPr>
              <a:t>Habitat Iowa Leadership certificate program</a:t>
            </a: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 This 20-hour program will have members learn and demonstrate leadership skills at their host sites. </a:t>
            </a:r>
          </a:p>
          <a:p>
            <a:pPr>
              <a:spcBef>
                <a:spcPts val="0"/>
              </a:spcBef>
              <a:spcAft>
                <a:spcPts val="800"/>
              </a:spcAft>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Participate in the </a:t>
            </a:r>
            <a:r>
              <a:rPr lang="en-US" sz="1800" b="1" u="sng" dirty="0">
                <a:effectLst/>
                <a:latin typeface="Neue Haas Grotesk Text Pro" panose="020B0504020202020204" pitchFamily="34" charset="0"/>
                <a:ea typeface="Calibri" panose="020F0502020204030204" pitchFamily="34" charset="0"/>
                <a:cs typeface="Times New Roman" panose="02020603050405020304" pitchFamily="18" charset="0"/>
              </a:rPr>
              <a:t>Job Shadowing project</a:t>
            </a: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 – 4-5 hours</a:t>
            </a:r>
          </a:p>
          <a:p>
            <a:pPr>
              <a:spcBef>
                <a:spcPts val="0"/>
              </a:spcBef>
              <a:spcAft>
                <a:spcPts val="800"/>
              </a:spcAft>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Demonstrate </a:t>
            </a:r>
            <a:r>
              <a:rPr lang="en-US" sz="1800" b="1" u="sng" dirty="0">
                <a:effectLst/>
                <a:latin typeface="Neue Haas Grotesk Text Pro" panose="020B0504020202020204" pitchFamily="34" charset="0"/>
                <a:ea typeface="Calibri" panose="020F0502020204030204" pitchFamily="34" charset="0"/>
                <a:cs typeface="Times New Roman" panose="02020603050405020304" pitchFamily="18" charset="0"/>
              </a:rPr>
              <a:t>public speaking skills</a:t>
            </a: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 through service (speaking to volunteers, day at the capitol, etc.) 1 hour</a:t>
            </a:r>
          </a:p>
          <a:p>
            <a:pPr>
              <a:spcBef>
                <a:spcPts val="0"/>
              </a:spcBef>
              <a:spcAft>
                <a:spcPts val="800"/>
              </a:spcAft>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Demonstrate </a:t>
            </a:r>
            <a:r>
              <a:rPr lang="en-US" sz="1800" b="1" dirty="0">
                <a:effectLst/>
                <a:latin typeface="Neue Haas Grotesk Text Pro" panose="020B0504020202020204" pitchFamily="34" charset="0"/>
                <a:ea typeface="Calibri" panose="020F0502020204030204" pitchFamily="34" charset="0"/>
                <a:cs typeface="Times New Roman" panose="02020603050405020304" pitchFamily="18" charset="0"/>
              </a:rPr>
              <a:t>leadership</a:t>
            </a: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 in their service site </a:t>
            </a:r>
          </a:p>
          <a:p>
            <a:pPr>
              <a:spcBef>
                <a:spcPts val="0"/>
              </a:spcBef>
              <a:spcAft>
                <a:spcPts val="800"/>
              </a:spcAft>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Complete the following training course  9.5 Hours</a:t>
            </a:r>
          </a:p>
          <a:p>
            <a:pPr marL="0" marR="0" indent="0">
              <a:spcBef>
                <a:spcPts val="0"/>
              </a:spcBef>
              <a:spcAft>
                <a:spcPts val="800"/>
              </a:spcAft>
              <a:buNone/>
            </a:pPr>
            <a:r>
              <a:rPr lang="en-US" sz="2000" dirty="0">
                <a:latin typeface="Neue Haas Grotesk Text Pro" panose="020B0504020202020204" pitchFamily="34" charset="0"/>
                <a:cs typeface="Calibri"/>
              </a:rPr>
              <a:t>More information at </a:t>
            </a:r>
            <a:r>
              <a:rPr lang="en-US" sz="2000" dirty="0">
                <a:latin typeface="Neue Haas Grotesk Text Pro" panose="020B0504020202020204" pitchFamily="34" charset="0"/>
                <a:cs typeface="Calibri"/>
                <a:hlinkClick r:id="rId3"/>
              </a:rPr>
              <a:t>www.iowahabitat.org/leadership-certificate</a:t>
            </a:r>
            <a:r>
              <a:rPr lang="en-US" sz="2000" dirty="0">
                <a:latin typeface="Neue Haas Grotesk Text Pro" panose="020B0504020202020204" pitchFamily="34" charset="0"/>
                <a:cs typeface="Calibri"/>
              </a:rPr>
              <a:t> </a:t>
            </a:r>
          </a:p>
        </p:txBody>
      </p:sp>
      <p:pic>
        <p:nvPicPr>
          <p:cNvPr id="2" name="Picture 3">
            <a:extLst>
              <a:ext uri="{FF2B5EF4-FFF2-40B4-BE49-F238E27FC236}">
                <a16:creationId xmlns:a16="http://schemas.microsoft.com/office/drawing/2014/main" id="{7B91982D-AD8C-4041-9A64-86EA82F5DD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679E04B0-2782-6E16-9176-CCD2156E8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384028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E397C546-3B4A-4FFF-9C71-69D166AC40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5" y="5618163"/>
            <a:ext cx="2782888"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34837548-7B67-4B4D-B306-8B81A0B42486}"/>
              </a:ext>
            </a:extLst>
          </p:cNvPr>
          <p:cNvSpPr>
            <a:spLocks noGrp="1"/>
          </p:cNvSpPr>
          <p:nvPr>
            <p:ph type="title"/>
          </p:nvPr>
        </p:nvSpPr>
        <p:spPr/>
        <p:txBody>
          <a:bodyPr/>
          <a:lstStyle/>
          <a:p>
            <a:pPr algn="ctr"/>
            <a:r>
              <a:rPr lang="en-US" altLang="en-US" sz="3600" b="1" dirty="0">
                <a:solidFill>
                  <a:schemeClr val="tx2"/>
                </a:solidFill>
                <a:latin typeface="Neue Haas Grotesk Text Pro" panose="020B0504020202020204" pitchFamily="34" charset="0"/>
              </a:rPr>
              <a:t>WELCOME TO AMERICORPS!</a:t>
            </a:r>
          </a:p>
        </p:txBody>
      </p:sp>
      <p:sp>
        <p:nvSpPr>
          <p:cNvPr id="4099" name="Content Placeholder 2">
            <a:extLst>
              <a:ext uri="{FF2B5EF4-FFF2-40B4-BE49-F238E27FC236}">
                <a16:creationId xmlns:a16="http://schemas.microsoft.com/office/drawing/2014/main" id="{94E59F26-A742-46E0-A9EE-34A01A2CDCDB}"/>
              </a:ext>
            </a:extLst>
          </p:cNvPr>
          <p:cNvSpPr>
            <a:spLocks noGrp="1"/>
          </p:cNvSpPr>
          <p:nvPr>
            <p:ph idx="1"/>
          </p:nvPr>
        </p:nvSpPr>
        <p:spPr>
          <a:xfrm>
            <a:off x="1981200" y="1852614"/>
            <a:ext cx="8229600" cy="3152775"/>
          </a:xfrm>
        </p:spPr>
        <p:txBody>
          <a:bodyPr vert="horz" lIns="91440" tIns="45720" rIns="91440" bIns="45720" rtlCol="0" anchor="t">
            <a:normAutofit/>
          </a:bodyPr>
          <a:lstStyle/>
          <a:p>
            <a:pPr marL="0" indent="0" algn="ctr">
              <a:buNone/>
              <a:defRPr/>
            </a:pPr>
            <a:r>
              <a:rPr lang="en-US" altLang="en-US" sz="2400" dirty="0">
                <a:latin typeface="NeueHaasGroteskText" panose="020B0504020202020204" pitchFamily="34" charset="0"/>
              </a:rPr>
              <a:t>Habitat for Humanity of Iowa is excited to welcome you to our AmeriCorps Program! Contact us with any questions, concerns, or feedback at: </a:t>
            </a:r>
            <a:br>
              <a:rPr lang="en-US" altLang="en-US" sz="2400" dirty="0">
                <a:latin typeface="NeueHaasGroteskText" panose="020B0504020202020204" pitchFamily="34" charset="0"/>
              </a:rPr>
            </a:br>
            <a:endParaRPr lang="en-US" altLang="en-US" sz="2400" dirty="0">
              <a:latin typeface="NeueHaasGroteskText" panose="020B0504020202020204" pitchFamily="34" charset="0"/>
            </a:endParaRPr>
          </a:p>
          <a:p>
            <a:pPr marL="0" indent="0" algn="ctr">
              <a:buNone/>
              <a:defRPr/>
            </a:pPr>
            <a:r>
              <a:rPr lang="en-US" altLang="en-US" sz="2400" b="1" dirty="0">
                <a:latin typeface="NeueHaasGroteskText" panose="020B0504020202020204" pitchFamily="34" charset="0"/>
              </a:rPr>
              <a:t>Katie Sylvis, AmeriCorps Program Director</a:t>
            </a:r>
          </a:p>
          <a:p>
            <a:pPr marL="457200" lvl="1" indent="0" algn="ctr">
              <a:buNone/>
              <a:defRPr/>
            </a:pPr>
            <a:r>
              <a:rPr lang="en-US" altLang="en-US" i="1" dirty="0">
                <a:latin typeface="NeueHaasGroteskText" panose="020B0504020202020204" pitchFamily="34" charset="0"/>
                <a:hlinkClick r:id="rId4"/>
              </a:rPr>
              <a:t>kzellmer@iowahabitat.org</a:t>
            </a:r>
            <a:r>
              <a:rPr lang="en-US" altLang="en-US" i="1" dirty="0">
                <a:latin typeface="NeueHaasGroteskText" panose="020B0504020202020204" pitchFamily="34" charset="0"/>
              </a:rPr>
              <a:t> / 515-344-3790</a:t>
            </a:r>
          </a:p>
          <a:p>
            <a:pPr marL="457200" lvl="1" indent="0" algn="ctr">
              <a:buNone/>
              <a:defRPr/>
            </a:pPr>
            <a:r>
              <a:rPr lang="en-US" altLang="en-US" b="1" dirty="0">
                <a:latin typeface="NeueHaasGroteskText" panose="020B0504020202020204" pitchFamily="34" charset="0"/>
              </a:rPr>
              <a:t>Or Julie Little, Outreach and Training Coordinator</a:t>
            </a:r>
          </a:p>
          <a:p>
            <a:pPr marL="457200" lvl="1" indent="0" algn="ctr">
              <a:buNone/>
              <a:defRPr/>
            </a:pPr>
            <a:r>
              <a:rPr lang="en-US" altLang="en-US" i="1" dirty="0">
                <a:latin typeface="NeueHaasGroteskText"/>
                <a:hlinkClick r:id="rId5"/>
              </a:rPr>
              <a:t>jlittle@iowahabitat.org</a:t>
            </a:r>
            <a:r>
              <a:rPr lang="en-US" altLang="en-US" i="1" dirty="0">
                <a:latin typeface="NeueHaasGroteskText"/>
              </a:rPr>
              <a:t> / 515-266-6886</a:t>
            </a:r>
          </a:p>
          <a:p>
            <a:pPr marL="457200" lvl="1" indent="0" algn="ctr">
              <a:buNone/>
              <a:defRPr/>
            </a:pPr>
            <a:endParaRPr lang="en-US" altLang="en-US" sz="2000" i="1" dirty="0"/>
          </a:p>
        </p:txBody>
      </p:sp>
      <p:pic>
        <p:nvPicPr>
          <p:cNvPr id="3" name="Picture 2" descr="Logo&#10;&#10;Description automatically generated">
            <a:extLst>
              <a:ext uri="{FF2B5EF4-FFF2-40B4-BE49-F238E27FC236}">
                <a16:creationId xmlns:a16="http://schemas.microsoft.com/office/drawing/2014/main" id="{B91A3C17-2D34-8932-22E1-DC737FA2F5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0955"/>
            <a:ext cx="8229600" cy="1143000"/>
          </a:xfrm>
        </p:spPr>
        <p:txBody>
          <a:bodyPr>
            <a:normAutofit/>
          </a:bodyPr>
          <a:lstStyle/>
          <a:p>
            <a:r>
              <a:rPr lang="en-US" altLang="en-US" sz="3200" b="1" dirty="0">
                <a:solidFill>
                  <a:schemeClr val="tx2"/>
                </a:solidFill>
                <a:latin typeface="Neue Haas Grotesk Text Pro" panose="020B0504020202020204" pitchFamily="34" charset="0"/>
                <a:cs typeface="Times New Roman"/>
              </a:rPr>
              <a:t>Job Shadowing</a:t>
            </a:r>
            <a:r>
              <a:rPr lang="en-US" altLang="en-US" sz="3200" b="1" dirty="0">
                <a:solidFill>
                  <a:srgbClr val="FF0000"/>
                </a:solidFill>
                <a:latin typeface="Neue Haas Grotesk Text Pro" panose="020B0504020202020204" pitchFamily="34" charset="0"/>
                <a:cs typeface="Times New Roman"/>
              </a:rPr>
              <a:t> -NEW</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981200" y="1121717"/>
            <a:ext cx="8229600" cy="4705055"/>
          </a:xfrm>
        </p:spPr>
        <p:txBody>
          <a:bodyPr vert="horz" lIns="91440" tIns="45720" rIns="91440" bIns="45720" rtlCol="0" anchor="t">
            <a:normAutofit/>
          </a:bodyPr>
          <a:lstStyle/>
          <a:p>
            <a:pPr lvl="1">
              <a:buFont typeface="Wingdings" panose="05000000000000000000" pitchFamily="2" charset="2"/>
              <a:buChar char="§"/>
              <a:defRPr/>
            </a:pPr>
            <a:endParaRPr lang="en-US" sz="9200" dirty="0">
              <a:cs typeface="Calibri"/>
            </a:endParaRPr>
          </a:p>
          <a:p>
            <a:pPr marL="0" indent="0">
              <a:buNone/>
              <a:defRPr/>
            </a:pPr>
            <a:endParaRPr lang="en-US" sz="4700" dirty="0">
              <a:cs typeface="Calibri"/>
            </a:endParaRPr>
          </a:p>
        </p:txBody>
      </p:sp>
      <p:pic>
        <p:nvPicPr>
          <p:cNvPr id="2" name="Picture 3">
            <a:extLst>
              <a:ext uri="{FF2B5EF4-FFF2-40B4-BE49-F238E27FC236}">
                <a16:creationId xmlns:a16="http://schemas.microsoft.com/office/drawing/2014/main" id="{7B91982D-AD8C-4041-9A64-86EA82F5DD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679E04B0-2782-6E16-9176-CCD2156E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
        <p:nvSpPr>
          <p:cNvPr id="4" name="TextBox 3">
            <a:extLst>
              <a:ext uri="{FF2B5EF4-FFF2-40B4-BE49-F238E27FC236}">
                <a16:creationId xmlns:a16="http://schemas.microsoft.com/office/drawing/2014/main" id="{C89F561E-BDF2-5D4D-837F-A5BF8648696D}"/>
              </a:ext>
            </a:extLst>
          </p:cNvPr>
          <p:cNvSpPr txBox="1"/>
          <p:nvPr/>
        </p:nvSpPr>
        <p:spPr>
          <a:xfrm>
            <a:off x="1894936" y="1031228"/>
            <a:ext cx="9066362" cy="5201104"/>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All members are encouraged to participate in a job shadowing program. Members will learn about potential career fields and explore interests for their future. This activity is an allowable AmeriCorps activity and counts towards total training service hours. The job shadowing is not limited to Habitat for Humanity staff</a:t>
            </a:r>
            <a:endParaRPr lang="en-US" sz="1400" b="1"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b="1"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Neue Haas Grotesk Text Pro" panose="020B0504020202020204" pitchFamily="34" charset="0"/>
                <a:ea typeface="Calibri" panose="020F0502020204030204" pitchFamily="34" charset="0"/>
                <a:cs typeface="Times New Roman" panose="02020603050405020304" pitchFamily="18" charset="0"/>
              </a:rPr>
              <a:t>How to Participate in the</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 </a:t>
            </a:r>
            <a:r>
              <a:rPr lang="en-US" sz="1400" b="1" dirty="0">
                <a:effectLst/>
                <a:latin typeface="Neue Haas Grotesk Text Pro" panose="020B0504020202020204" pitchFamily="34" charset="0"/>
                <a:ea typeface="Calibri" panose="020F0502020204030204" pitchFamily="34" charset="0"/>
                <a:cs typeface="Times New Roman" panose="02020603050405020304" pitchFamily="18" charset="0"/>
              </a:rPr>
              <a:t>Job Shadowing project</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Read through the </a:t>
            </a:r>
            <a:r>
              <a:rPr lang="en-US" sz="1400" u="sng" dirty="0">
                <a:solidFill>
                  <a:srgbClr val="0000FF"/>
                </a:solidFill>
                <a:effectLst/>
                <a:latin typeface="Neue Haas Grotesk Text Pro" panose="020B0504020202020204" pitchFamily="34" charset="0"/>
                <a:ea typeface="Calibri" panose="020F0502020204030204" pitchFamily="34" charset="0"/>
                <a:cs typeface="Times New Roman" panose="02020603050405020304" pitchFamily="18" charset="0"/>
                <a:hlinkClick r:id="rId5"/>
              </a:rPr>
              <a:t>How to Have a Successful Job Shadow guide.</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 Consider taking a </a:t>
            </a:r>
            <a:r>
              <a:rPr lang="en-US" sz="1400" u="sng" dirty="0">
                <a:solidFill>
                  <a:srgbClr val="0000FF"/>
                </a:solidFill>
                <a:effectLst/>
                <a:latin typeface="Neue Haas Grotesk Text Pro" panose="020B0504020202020204" pitchFamily="34" charset="0"/>
                <a:ea typeface="Calibri" panose="020F0502020204030204" pitchFamily="34" charset="0"/>
                <a:cs typeface="Times New Roman" panose="02020603050405020304" pitchFamily="18" charset="0"/>
                <a:hlinkClick r:id="rId6"/>
              </a:rPr>
              <a:t>career aptitude test</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 if you do not know where to start.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Complete the </a:t>
            </a:r>
            <a:r>
              <a:rPr lang="en-US" sz="1400" b="1" dirty="0">
                <a:effectLst/>
                <a:latin typeface="Neue Haas Grotesk Text Pro" panose="020B0504020202020204" pitchFamily="34" charset="0"/>
                <a:ea typeface="Calibri" panose="020F0502020204030204" pitchFamily="34" charset="0"/>
                <a:cs typeface="Times New Roman" panose="02020603050405020304" pitchFamily="18" charset="0"/>
              </a:rPr>
              <a:t>Job Shadow participation</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 </a:t>
            </a:r>
            <a:r>
              <a:rPr lang="en-US" sz="1400" b="1" dirty="0">
                <a:effectLst/>
                <a:latin typeface="Neue Haas Grotesk Text Pro" panose="020B0504020202020204" pitchFamily="34" charset="0"/>
                <a:ea typeface="Calibri" panose="020F0502020204030204" pitchFamily="34" charset="0"/>
                <a:cs typeface="Times New Roman" panose="02020603050405020304" pitchFamily="18" charset="0"/>
              </a:rPr>
              <a:t>form</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The job shadow does not need to be at Habitat specifically. Instead, it should be in field the member wants to work in.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Work with Habitat Iowa staff to find a job shadowing placement</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Formally ask and schedule a time to meet with selected contacts</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Members can use this prepared email to help with this.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Make sure supervisors approve of this time away from the normal service schedule.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Complete the Job Shadow questionnaire with the selected employees of the interested career field.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Report back to Habitat Staff and their supervisor on their experience through this reflection exercise at the bottom of the Job Shadow Questionnaire. </a:t>
            </a: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This activity is counted towards training service hours. </a:t>
            </a:r>
          </a:p>
          <a:p>
            <a:pPr marL="342900" marR="0" lvl="0" indent="-342900">
              <a:lnSpc>
                <a:spcPct val="107000"/>
              </a:lnSpc>
              <a:spcBef>
                <a:spcPts val="0"/>
              </a:spcBef>
              <a:spcAft>
                <a:spcPts val="800"/>
              </a:spcAft>
              <a:buFont typeface="Symbol" panose="05050102010706020507" pitchFamily="18" charset="2"/>
              <a:buChar char=""/>
            </a:pPr>
            <a:endParaRPr lang="en-US" sz="1400" dirty="0">
              <a:latin typeface="Neue Haas Grotesk Tex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More info at </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hlinkClick r:id="rId7"/>
              </a:rPr>
              <a:t>www.iowahabitat.org/job-shadow</a:t>
            </a:r>
            <a:r>
              <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8944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0955"/>
            <a:ext cx="8229600" cy="1143000"/>
          </a:xfrm>
        </p:spPr>
        <p:txBody>
          <a:bodyPr>
            <a:normAutofit/>
          </a:bodyPr>
          <a:lstStyle/>
          <a:p>
            <a:r>
              <a:rPr lang="en-US" altLang="en-US" sz="3200" b="1" dirty="0">
                <a:solidFill>
                  <a:schemeClr val="tx2"/>
                </a:solidFill>
                <a:latin typeface="Neue Haas Grotesk Text Pro" panose="020B0504020202020204" pitchFamily="34" charset="0"/>
                <a:cs typeface="Times New Roman"/>
              </a:rPr>
              <a:t>Construction Training</a:t>
            </a:r>
            <a:r>
              <a:rPr lang="en-US" altLang="en-US" sz="3200" b="1" dirty="0">
                <a:solidFill>
                  <a:srgbClr val="FF0000"/>
                </a:solidFill>
                <a:latin typeface="Neue Haas Grotesk Text Pro" panose="020B0504020202020204" pitchFamily="34" charset="0"/>
                <a:cs typeface="Times New Roman"/>
              </a:rPr>
              <a:t> -NEW</a:t>
            </a:r>
            <a:r>
              <a:rPr lang="en-US" altLang="en-US" sz="3200" b="1" dirty="0">
                <a:solidFill>
                  <a:schemeClr val="tx2"/>
                </a:solidFill>
                <a:latin typeface="Neue Haas Grotesk Text Pro" panose="020B0504020202020204" pitchFamily="34" charset="0"/>
                <a:cs typeface="Times New Roman"/>
              </a:rPr>
              <a:t> </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050587" y="1121717"/>
            <a:ext cx="9160213" cy="4705055"/>
          </a:xfrm>
        </p:spPr>
        <p:txBody>
          <a:bodyPr vert="horz" lIns="91440" tIns="45720" rIns="91440" bIns="45720" rtlCol="0" anchor="t">
            <a:normAutofit/>
          </a:bodyPr>
          <a:lstStyle/>
          <a:p>
            <a:pPr lvl="1">
              <a:buFont typeface="Wingdings" panose="05000000000000000000" pitchFamily="2" charset="2"/>
              <a:buChar char="§"/>
              <a:defRPr/>
            </a:pPr>
            <a:r>
              <a:rPr lang="en-US" sz="1600" dirty="0">
                <a:latin typeface="Neue Haas Grotesk Text Pro" panose="020B0504020202020204" pitchFamily="34" charset="0"/>
                <a:cs typeface="Calibri"/>
              </a:rPr>
              <a:t>All construction members will be required to have a Construction 101 training with Les Gunderson </a:t>
            </a:r>
          </a:p>
          <a:p>
            <a:pPr lvl="1">
              <a:buFont typeface="Wingdings" panose="05000000000000000000" pitchFamily="2" charset="2"/>
              <a:buChar char="§"/>
              <a:defRPr/>
            </a:pPr>
            <a:r>
              <a:rPr lang="en-US" sz="1600" dirty="0">
                <a:latin typeface="Neue Haas Grotesk Text Pro" panose="020B0504020202020204" pitchFamily="34" charset="0"/>
                <a:cs typeface="Calibri"/>
              </a:rPr>
              <a:t>Training will take place at Cedar Valley Habitat for Humanity within the first 3 days of service beginning. </a:t>
            </a:r>
          </a:p>
          <a:p>
            <a:pPr lvl="1">
              <a:buFont typeface="Wingdings" panose="05000000000000000000" pitchFamily="2" charset="2"/>
              <a:buChar char="§"/>
              <a:defRPr/>
            </a:pPr>
            <a:r>
              <a:rPr lang="en-US" sz="1600" dirty="0">
                <a:latin typeface="Neue Haas Grotesk Text Pro" panose="020B0504020202020204" pitchFamily="34" charset="0"/>
                <a:cs typeface="Calibri"/>
              </a:rPr>
              <a:t>Structured training will cover topics such as: </a:t>
            </a:r>
          </a:p>
          <a:p>
            <a:pPr lvl="2">
              <a:buFont typeface="Wingdings" panose="05000000000000000000" pitchFamily="2" charset="2"/>
              <a:buChar char="§"/>
              <a:defRPr/>
            </a:pPr>
            <a:r>
              <a:rPr lang="en-US" sz="1600" dirty="0">
                <a:effectLst/>
                <a:latin typeface="Neue Haas Grotesk Text Pro" panose="020B0504020202020204" pitchFamily="34" charset="0"/>
                <a:ea typeface="Calibri" panose="020F0502020204030204" pitchFamily="34" charset="0"/>
                <a:cs typeface="Times New Roman" panose="02020603050405020304" pitchFamily="18" charset="0"/>
              </a:rPr>
              <a:t>How to prepare for day on a construction site? </a:t>
            </a:r>
          </a:p>
          <a:p>
            <a:pPr lvl="2">
              <a:buFont typeface="Wingdings" panose="05000000000000000000" pitchFamily="2" charset="2"/>
              <a:buChar char="§"/>
              <a:defRPr/>
            </a:pPr>
            <a:r>
              <a:rPr lang="en-US" sz="1600" dirty="0">
                <a:effectLst/>
                <a:latin typeface="Neue Haas Grotesk Text Pro" panose="020B0504020202020204" pitchFamily="34" charset="0"/>
                <a:ea typeface="Calibri" panose="020F0502020204030204" pitchFamily="34" charset="0"/>
                <a:cs typeface="Times New Roman" panose="02020603050405020304" pitchFamily="18" charset="0"/>
              </a:rPr>
              <a:t>What is expected when job shadowing with a supervisor? </a:t>
            </a:r>
          </a:p>
          <a:p>
            <a:pPr marL="1200150" lvl="2" indent="-285750">
              <a:lnSpc>
                <a:spcPct val="107000"/>
              </a:lnSpc>
              <a:spcBef>
                <a:spcPts val="0"/>
              </a:spcBef>
              <a:buSzPts val="1000"/>
              <a:buFont typeface="Courier New" panose="02070309020205020404" pitchFamily="49" charset="0"/>
              <a:buChar char="o"/>
              <a:tabLst>
                <a:tab pos="228600" algn="l"/>
              </a:tabLst>
            </a:pPr>
            <a:r>
              <a:rPr lang="en-US" sz="1600" dirty="0">
                <a:effectLst/>
                <a:latin typeface="Neue Haas Grotesk Text Pro" panose="020B0504020202020204" pitchFamily="34" charset="0"/>
                <a:ea typeface="Calibri" panose="020F0502020204030204" pitchFamily="34" charset="0"/>
                <a:cs typeface="Times New Roman" panose="02020603050405020304" pitchFamily="18" charset="0"/>
              </a:rPr>
              <a:t>Typical day and duties on a construction site</a:t>
            </a:r>
          </a:p>
          <a:p>
            <a:pPr marL="1200150" lvl="2" indent="-285750">
              <a:lnSpc>
                <a:spcPct val="107000"/>
              </a:lnSpc>
              <a:spcBef>
                <a:spcPts val="0"/>
              </a:spcBef>
              <a:spcAft>
                <a:spcPts val="800"/>
              </a:spcAft>
              <a:buSzPts val="1000"/>
              <a:buFont typeface="Courier New" panose="02070309020205020404" pitchFamily="49" charset="0"/>
              <a:buChar char="o"/>
              <a:tabLst>
                <a:tab pos="228600" algn="l"/>
              </a:tabLst>
            </a:pPr>
            <a:r>
              <a:rPr lang="en-US" sz="1600" dirty="0">
                <a:effectLst/>
                <a:latin typeface="Neue Haas Grotesk Text Pro" panose="020B0504020202020204" pitchFamily="34" charset="0"/>
                <a:ea typeface="Calibri" panose="020F0502020204030204" pitchFamily="34" charset="0"/>
                <a:cs typeface="Times New Roman" panose="02020603050405020304" pitchFamily="18" charset="0"/>
              </a:rPr>
              <a:t>Basic safety on construction site</a:t>
            </a:r>
          </a:p>
          <a:p>
            <a:pPr lvl="2">
              <a:buFont typeface="Wingdings" panose="05000000000000000000" pitchFamily="2" charset="2"/>
              <a:buChar char="§"/>
              <a:defRPr/>
            </a:pPr>
            <a:r>
              <a:rPr lang="en-US" sz="1600" dirty="0">
                <a:effectLst/>
                <a:latin typeface="Neue Haas Grotesk Text Pro" panose="020B0504020202020204" pitchFamily="34" charset="0"/>
                <a:ea typeface="Calibri" panose="020F0502020204030204" pitchFamily="34" charset="0"/>
                <a:cs typeface="Times New Roman" panose="02020603050405020304" pitchFamily="18" charset="0"/>
              </a:rPr>
              <a:t>Basic tools and equipment; What is the trailer and stuff on it?</a:t>
            </a:r>
          </a:p>
          <a:p>
            <a:pPr lvl="2">
              <a:buFont typeface="Wingdings" panose="05000000000000000000" pitchFamily="2" charset="2"/>
              <a:buChar char="§"/>
              <a:defRPr/>
            </a:pPr>
            <a:r>
              <a:rPr lang="en-US" sz="1600" dirty="0">
                <a:effectLst/>
                <a:latin typeface="Neue Haas Grotesk Text Pro" panose="020B0504020202020204" pitchFamily="34" charset="0"/>
                <a:ea typeface="Calibri" panose="020F0502020204030204" pitchFamily="34" charset="0"/>
                <a:cs typeface="Times New Roman" panose="02020603050405020304" pitchFamily="18" charset="0"/>
              </a:rPr>
              <a:t>When you have questions, who do you turn to?</a:t>
            </a:r>
          </a:p>
          <a:p>
            <a:pPr lvl="1">
              <a:buFont typeface="Wingdings" panose="05000000000000000000" pitchFamily="2" charset="2"/>
              <a:buChar char="§"/>
              <a:defRPr/>
            </a:pPr>
            <a:endParaRPr lang="en-US" sz="1800" dirty="0">
              <a:latin typeface="Neue Haas Grotesk Text Pro" panose="020B0504020202020204" pitchFamily="34" charset="0"/>
              <a:cs typeface="Calibri"/>
            </a:endParaRPr>
          </a:p>
          <a:p>
            <a:pPr marL="0" indent="0">
              <a:buNone/>
              <a:defRPr/>
            </a:pPr>
            <a:endParaRPr lang="en-US" sz="4700" dirty="0">
              <a:cs typeface="Calibri"/>
            </a:endParaRPr>
          </a:p>
        </p:txBody>
      </p:sp>
      <p:pic>
        <p:nvPicPr>
          <p:cNvPr id="2" name="Picture 3">
            <a:extLst>
              <a:ext uri="{FF2B5EF4-FFF2-40B4-BE49-F238E27FC236}">
                <a16:creationId xmlns:a16="http://schemas.microsoft.com/office/drawing/2014/main" id="{7B91982D-AD8C-4041-9A64-86EA82F5DD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5" y="5764533"/>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679E04B0-2782-6E16-9176-CCD2156E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04781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5E23FE9-FBF0-4965-B500-6B739FB700B2}"/>
              </a:ext>
            </a:extLst>
          </p:cNvPr>
          <p:cNvSpPr>
            <a:spLocks noGrp="1"/>
          </p:cNvSpPr>
          <p:nvPr>
            <p:ph type="title"/>
          </p:nvPr>
        </p:nvSpPr>
        <p:spPr>
          <a:xfrm>
            <a:off x="899020" y="266249"/>
            <a:ext cx="8534400" cy="1143000"/>
          </a:xfrm>
        </p:spPr>
        <p:txBody>
          <a:bodyPr/>
          <a:lstStyle/>
          <a:p>
            <a:pPr algn="l"/>
            <a:r>
              <a:rPr lang="en-US" altLang="en-US" sz="3200" b="1" dirty="0">
                <a:solidFill>
                  <a:srgbClr val="51B948"/>
                </a:solidFill>
                <a:latin typeface="Neue Haas Grotesk Text Pro" panose="020B0504020202020204" pitchFamily="34" charset="0"/>
              </a:rPr>
              <a:t>Supervisor Expectations</a:t>
            </a:r>
          </a:p>
        </p:txBody>
      </p:sp>
      <p:sp>
        <p:nvSpPr>
          <p:cNvPr id="39939" name="Content Placeholder 2">
            <a:extLst>
              <a:ext uri="{FF2B5EF4-FFF2-40B4-BE49-F238E27FC236}">
                <a16:creationId xmlns:a16="http://schemas.microsoft.com/office/drawing/2014/main" id="{CDD6C726-FC0F-4217-A587-61B223654400}"/>
              </a:ext>
            </a:extLst>
          </p:cNvPr>
          <p:cNvSpPr>
            <a:spLocks noGrp="1"/>
          </p:cNvSpPr>
          <p:nvPr>
            <p:ph idx="1"/>
          </p:nvPr>
        </p:nvSpPr>
        <p:spPr>
          <a:xfrm>
            <a:off x="838200" y="1203034"/>
            <a:ext cx="10515600" cy="5081034"/>
          </a:xfrm>
        </p:spPr>
        <p:txBody>
          <a:bodyPr vert="horz" lIns="91440" tIns="45720" rIns="91440" bIns="45720" rtlCol="0" anchor="t">
            <a:normAutofit fontScale="92500" lnSpcReduction="20000"/>
          </a:bodyPr>
          <a:lstStyle/>
          <a:p>
            <a:pPr marL="0" indent="0" fontAlgn="base">
              <a:spcBef>
                <a:spcPts val="0"/>
              </a:spcBef>
              <a:buNone/>
            </a:pPr>
            <a:r>
              <a:rPr lang="en-US" sz="1800" dirty="0">
                <a:latin typeface="Neue Haas Grotesk Text Pro" panose="020B0504020202020204" pitchFamily="34" charset="0"/>
                <a:ea typeface="Times New Roman" panose="02020603050405020304" pitchFamily="18" charset="0"/>
                <a:cs typeface="Arial" panose="020B0604020202020204" pitchFamily="34" charset="0"/>
              </a:rPr>
              <a:t>The ultimate role of the Supervisor is to ensure a successful term of service for your AmeriCorps member. This is an apprenticeship designed for members to learn, earn, and serve their communities. </a:t>
            </a:r>
          </a:p>
          <a:p>
            <a:pPr marL="0" indent="0" fontAlgn="base">
              <a:spcBef>
                <a:spcPts val="0"/>
              </a:spcBef>
              <a:buNone/>
            </a:pPr>
            <a:endParaRPr lang="en-US" sz="1800" dirty="0">
              <a:latin typeface="Neue Haas Grotesk Text Pro" panose="020B0504020202020204" pitchFamily="34" charset="0"/>
              <a:ea typeface="Times New Roman" panose="02020603050405020304" pitchFamily="18" charset="0"/>
              <a:cs typeface="Arial" panose="020B0604020202020204" pitchFamily="34" charset="0"/>
            </a:endParaRPr>
          </a:p>
          <a:p>
            <a:pPr marL="0" indent="0" fontAlgn="base">
              <a:spcBef>
                <a:spcPts val="0"/>
              </a:spcBef>
              <a:buNone/>
            </a:pPr>
            <a:r>
              <a:rPr lang="en-US" sz="1800" dirty="0">
                <a:latin typeface="Neue Haas Grotesk Text Pro" panose="020B0504020202020204" pitchFamily="34" charset="0"/>
                <a:ea typeface="Times New Roman" panose="02020603050405020304" pitchFamily="18" charset="0"/>
                <a:cs typeface="Arial" panose="020B0604020202020204" pitchFamily="34" charset="0"/>
              </a:rPr>
              <a:t>Most members tell us the reason they sign up is because they want to </a:t>
            </a:r>
          </a:p>
          <a:p>
            <a:pPr marL="0" indent="0" fontAlgn="base">
              <a:spcBef>
                <a:spcPts val="0"/>
              </a:spcBef>
              <a:buNone/>
            </a:pPr>
            <a:endParaRPr lang="en-US" sz="1800" dirty="0">
              <a:latin typeface="Neue Haas Grotesk Text Pro" panose="020B0504020202020204" pitchFamily="34" charset="0"/>
              <a:ea typeface="Times New Roman" panose="02020603050405020304" pitchFamily="18" charset="0"/>
              <a:cs typeface="Arial" panose="020B0604020202020204" pitchFamily="34" charset="0"/>
            </a:endParaRPr>
          </a:p>
          <a:p>
            <a:pPr marL="0" indent="0" fontAlgn="base">
              <a:spcBef>
                <a:spcPts val="0"/>
              </a:spcBef>
              <a:buNone/>
            </a:pPr>
            <a:r>
              <a:rPr lang="en-US" sz="1800" dirty="0">
                <a:latin typeface="Neue Haas Grotesk Text Pro" panose="020B0504020202020204" pitchFamily="34" charset="0"/>
                <a:ea typeface="Times New Roman" panose="02020603050405020304" pitchFamily="18" charset="0"/>
                <a:cs typeface="Arial" panose="020B0604020202020204" pitchFamily="34" charset="0"/>
              </a:rPr>
              <a:t>Supervisors should assume that they will be supervising a minimum of 5 hours per week. </a:t>
            </a:r>
          </a:p>
          <a:p>
            <a:pPr marL="0" indent="0" fontAlgn="base">
              <a:spcBef>
                <a:spcPts val="0"/>
              </a:spcBef>
              <a:buNone/>
            </a:pP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r>
              <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Orientate members to their position and site</a:t>
            </a:r>
          </a:p>
          <a:p>
            <a:pPr marL="800100" lvl="1" indent="-342900" fontAlgn="base">
              <a:lnSpc>
                <a:spcPct val="110000"/>
              </a:lnSpc>
              <a:spcBef>
                <a:spcPts val="0"/>
              </a:spcBef>
              <a:buFont typeface="Symbol" panose="05050102010706020507" pitchFamily="18" charset="2"/>
              <a:buChar char=""/>
            </a:pPr>
            <a:endPar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Give </a:t>
            </a:r>
            <a:r>
              <a:rPr lang="en-US" sz="1500" b="1" u="sng"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mid and end of term evaluations </a:t>
            </a: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of members</a:t>
            </a:r>
          </a:p>
          <a:p>
            <a:pPr marL="1257300" lvl="2" indent="-342900" fontAlgn="base">
              <a:lnSpc>
                <a:spcPct val="110000"/>
              </a:lnSpc>
              <a:spcBef>
                <a:spcPts val="0"/>
              </a:spcBef>
              <a:buFont typeface="Symbol" panose="05050102010706020507" pitchFamily="18" charset="2"/>
              <a:buChar char=""/>
            </a:pP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hlinkClick r:id="rId3"/>
              </a:rPr>
              <a:t>www.iowahabitat.org/supervisor-resource</a:t>
            </a: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p>
          <a:p>
            <a:pPr marL="1257300" lvl="2" indent="-342900" fontAlgn="base">
              <a:lnSpc>
                <a:spcPct val="110000"/>
              </a:lnSpc>
              <a:spcBef>
                <a:spcPts val="0"/>
              </a:spcBef>
              <a:buFont typeface="Symbol" panose="05050102010706020507" pitchFamily="18" charset="2"/>
              <a:buChar char=""/>
            </a:pP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Complete </a:t>
            </a:r>
            <a:r>
              <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quarterly performance measure </a:t>
            </a: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reporting</a:t>
            </a:r>
          </a:p>
          <a:p>
            <a:pPr marL="1257300" lvl="2" indent="-342900" fontAlgn="base">
              <a:lnSpc>
                <a:spcPct val="110000"/>
              </a:lnSpc>
              <a:spcBef>
                <a:spcPts val="0"/>
              </a:spcBef>
              <a:buFont typeface="Symbol" panose="05050102010706020507" pitchFamily="18" charset="2"/>
              <a:buChar char=""/>
            </a:pP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hlinkClick r:id="rId3"/>
              </a:rPr>
              <a:t>www.iowahabitat.org/supervisor-resource</a:t>
            </a: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a:t>
            </a:r>
          </a:p>
          <a:p>
            <a:pPr marL="800100" lvl="1" indent="-342900" fontAlgn="base">
              <a:lnSpc>
                <a:spcPct val="110000"/>
              </a:lnSpc>
              <a:spcBef>
                <a:spcPts val="0"/>
              </a:spcBef>
              <a:buFont typeface="Symbol" panose="05050102010706020507" pitchFamily="18" charset="2"/>
              <a:buChar char=""/>
            </a:pPr>
            <a:endParaRPr lang="en-US" sz="1500" b="1" dirty="0">
              <a:solidFill>
                <a:srgbClr val="333333"/>
              </a:solidFill>
              <a:latin typeface="Neue Haas Grotesk Text Pro"/>
              <a:ea typeface="Times New Roman" panose="02020603050405020304" pitchFamily="18" charset="0"/>
              <a:cs typeface="Arial"/>
            </a:endParaRPr>
          </a:p>
          <a:p>
            <a:pPr marL="800100" lvl="1" indent="-342900" fontAlgn="base">
              <a:lnSpc>
                <a:spcPct val="110000"/>
              </a:lnSpc>
              <a:spcBef>
                <a:spcPts val="0"/>
              </a:spcBef>
              <a:buFont typeface="Symbol" panose="05050102010706020507" pitchFamily="18" charset="2"/>
              <a:buChar char=""/>
            </a:pPr>
            <a:r>
              <a:rPr lang="en-US" sz="1500" b="1" dirty="0">
                <a:solidFill>
                  <a:srgbClr val="333333"/>
                </a:solidFill>
                <a:latin typeface="Neue Haas Grotesk Text Pro"/>
                <a:ea typeface="Times New Roman" panose="02020603050405020304" pitchFamily="18" charset="0"/>
                <a:cs typeface="Arial"/>
              </a:rPr>
              <a:t>Approve Member Timesheets </a:t>
            </a:r>
            <a:r>
              <a:rPr lang="en-US" sz="1500" dirty="0">
                <a:solidFill>
                  <a:srgbClr val="333333"/>
                </a:solidFill>
                <a:latin typeface="Neue Haas Grotesk Text Pro"/>
                <a:ea typeface="Times New Roman" panose="02020603050405020304" pitchFamily="18" charset="0"/>
                <a:cs typeface="Arial"/>
              </a:rPr>
              <a:t>on </a:t>
            </a:r>
            <a:r>
              <a:rPr lang="en-US" sz="1500" dirty="0" err="1">
                <a:solidFill>
                  <a:srgbClr val="333333"/>
                </a:solidFill>
                <a:latin typeface="Neue Haas Grotesk Text Pro"/>
                <a:ea typeface="Times New Roman" panose="02020603050405020304" pitchFamily="18" charset="0"/>
                <a:cs typeface="Arial"/>
              </a:rPr>
              <a:t>OnCorps</a:t>
            </a:r>
            <a:r>
              <a:rPr lang="en-US" sz="1500" dirty="0">
                <a:solidFill>
                  <a:srgbClr val="333333"/>
                </a:solidFill>
                <a:latin typeface="Neue Haas Grotesk Text Pro"/>
                <a:ea typeface="Times New Roman" panose="02020603050405020304" pitchFamily="18" charset="0"/>
                <a:cs typeface="Arial"/>
              </a:rPr>
              <a:t> by the 12</a:t>
            </a:r>
            <a:r>
              <a:rPr lang="en-US" sz="1500" baseline="30000" dirty="0">
                <a:solidFill>
                  <a:srgbClr val="333333"/>
                </a:solidFill>
                <a:latin typeface="Neue Haas Grotesk Text Pro"/>
                <a:ea typeface="Times New Roman" panose="02020603050405020304" pitchFamily="18" charset="0"/>
                <a:cs typeface="Arial"/>
              </a:rPr>
              <a:t>th</a:t>
            </a:r>
            <a:r>
              <a:rPr lang="en-US" sz="1500" dirty="0">
                <a:solidFill>
                  <a:srgbClr val="333333"/>
                </a:solidFill>
                <a:latin typeface="Neue Haas Grotesk Text Pro"/>
                <a:ea typeface="Times New Roman" panose="02020603050405020304" pitchFamily="18" charset="0"/>
                <a:cs typeface="Arial"/>
              </a:rPr>
              <a:t> and 27</a:t>
            </a:r>
            <a:r>
              <a:rPr lang="en-US" sz="1500" baseline="30000" dirty="0">
                <a:solidFill>
                  <a:srgbClr val="333333"/>
                </a:solidFill>
                <a:latin typeface="Neue Haas Grotesk Text Pro"/>
                <a:ea typeface="Times New Roman" panose="02020603050405020304" pitchFamily="18" charset="0"/>
                <a:cs typeface="Arial"/>
              </a:rPr>
              <a:t>th</a:t>
            </a:r>
            <a:r>
              <a:rPr lang="en-US" sz="1500" dirty="0">
                <a:solidFill>
                  <a:srgbClr val="333333"/>
                </a:solidFill>
                <a:latin typeface="Neue Haas Grotesk Text Pro"/>
                <a:ea typeface="Times New Roman" panose="02020603050405020304" pitchFamily="18" charset="0"/>
                <a:cs typeface="Arial"/>
              </a:rPr>
              <a:t> of each month</a:t>
            </a:r>
          </a:p>
          <a:p>
            <a:pPr marL="1257300" lvl="2" indent="-342900" fontAlgn="base">
              <a:lnSpc>
                <a:spcPct val="110000"/>
              </a:lnSpc>
              <a:spcBef>
                <a:spcPts val="0"/>
              </a:spcBef>
              <a:buFont typeface="Symbol" panose="05050102010706020507" pitchFamily="18" charset="2"/>
              <a:buChar char=""/>
            </a:pPr>
            <a:r>
              <a:rPr lang="en-US" sz="1500" dirty="0">
                <a:solidFill>
                  <a:srgbClr val="333333"/>
                </a:solidFill>
                <a:latin typeface="Neue Haas Grotesk Text Pro"/>
                <a:ea typeface="Times New Roman" panose="02020603050405020304" pitchFamily="18" charset="0"/>
                <a:cs typeface="Arial"/>
                <a:hlinkClick r:id="rId4"/>
              </a:rPr>
              <a:t>Www.iowahabitat.org/using-oncorps</a:t>
            </a:r>
            <a:r>
              <a:rPr lang="en-US" sz="1500" dirty="0">
                <a:solidFill>
                  <a:srgbClr val="333333"/>
                </a:solidFill>
                <a:latin typeface="Neue Haas Grotesk Text Pro"/>
                <a:ea typeface="Times New Roman" panose="02020603050405020304" pitchFamily="18" charset="0"/>
                <a:cs typeface="Arial"/>
              </a:rPr>
              <a:t> </a:t>
            </a: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914400" lvl="2" indent="0" fontAlgn="base">
              <a:lnSpc>
                <a:spcPct val="110000"/>
              </a:lnSpc>
              <a:spcBef>
                <a:spcPts val="0"/>
              </a:spcBef>
              <a:buNone/>
            </a:pP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r>
              <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Monitor member hours </a:t>
            </a: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to ensure members are meeting their average weekly hours</a:t>
            </a:r>
          </a:p>
          <a:p>
            <a:pPr marL="1257300" lvl="2" indent="-342900" fontAlgn="base">
              <a:lnSpc>
                <a:spcPct val="110000"/>
              </a:lnSpc>
              <a:spcBef>
                <a:spcPts val="0"/>
              </a:spcBef>
              <a:buFont typeface="Symbol" panose="05050102010706020507" pitchFamily="18" charset="2"/>
              <a:buChar char=""/>
            </a:pPr>
            <a:r>
              <a:rPr lang="en-US" sz="1500" dirty="0">
                <a:solidFill>
                  <a:srgbClr val="333333"/>
                </a:solidFill>
                <a:latin typeface="Neue Haas Grotesk Text Pro"/>
                <a:ea typeface="Times New Roman" panose="02020603050405020304" pitchFamily="18" charset="0"/>
                <a:cs typeface="Arial"/>
              </a:rPr>
              <a:t>Ia.oncorpsreports.com /www.iowahabitat.org/using-oncorps     </a:t>
            </a: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r>
              <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Monitor Member Activities – Prohibited Unallowed activities </a:t>
            </a:r>
          </a:p>
          <a:p>
            <a:pPr marL="800100" lvl="1" indent="-342900" fontAlgn="base">
              <a:lnSpc>
                <a:spcPct val="110000"/>
              </a:lnSpc>
              <a:spcBef>
                <a:spcPts val="0"/>
              </a:spcBef>
              <a:buFont typeface="Symbol" panose="05050102010706020507" pitchFamily="18" charset="2"/>
              <a:buChar char=""/>
            </a:pPr>
            <a:endPar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r>
              <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Supervisor timesheets monthly</a:t>
            </a: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 We use this as in-kind match on the federal grant. </a:t>
            </a:r>
            <a:r>
              <a:rPr lang="en-US" altLang="en-US" sz="1600" b="1" dirty="0">
                <a:solidFill>
                  <a:srgbClr val="FF0000"/>
                </a:solidFill>
                <a:latin typeface="Neue Haas Grotesk Text Pro" panose="020B0504020202020204" pitchFamily="34" charset="0"/>
                <a:cs typeface="Times New Roman"/>
              </a:rPr>
              <a:t>-NEW</a:t>
            </a: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lnSpc>
                <a:spcPct val="110000"/>
              </a:lnSpc>
              <a:spcBef>
                <a:spcPts val="0"/>
              </a:spcBef>
              <a:buFont typeface="Symbol" panose="05050102010706020507" pitchFamily="18" charset="2"/>
              <a:buChar char=""/>
            </a:pPr>
            <a:endPar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endParaRPr>
          </a:p>
          <a:p>
            <a:pPr marL="800100" lvl="1" indent="-342900" fontAlgn="base">
              <a:spcBef>
                <a:spcPts val="0"/>
              </a:spcBef>
              <a:buFont typeface="Symbol" panose="05050102010706020507" pitchFamily="18" charset="2"/>
              <a:buChar char=""/>
            </a:pP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Encourage professional and </a:t>
            </a:r>
            <a:r>
              <a:rPr lang="en-US" sz="1500" b="1"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personal development </a:t>
            </a:r>
            <a:r>
              <a:rPr lang="en-US" sz="1500" dirty="0">
                <a:solidFill>
                  <a:srgbClr val="333333"/>
                </a:solidFill>
                <a:latin typeface="Neue Haas Grotesk Text Pro" panose="020B0504020202020204" pitchFamily="34" charset="0"/>
                <a:ea typeface="Times New Roman" panose="02020603050405020304" pitchFamily="18" charset="0"/>
                <a:cs typeface="Arial" panose="020B0604020202020204" pitchFamily="34" charset="0"/>
              </a:rPr>
              <a:t>of the members</a:t>
            </a:r>
          </a:p>
        </p:txBody>
      </p:sp>
      <p:pic>
        <p:nvPicPr>
          <p:cNvPr id="6" name="Picture 5" descr="Logo&#10;&#10;Description automatically generated">
            <a:extLst>
              <a:ext uri="{FF2B5EF4-FFF2-40B4-BE49-F238E27FC236}">
                <a16:creationId xmlns:a16="http://schemas.microsoft.com/office/drawing/2014/main" id="{9B138373-BD90-5C74-FF02-97E539EBD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129989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B54C-426D-B4C9-249C-FEA67760A2E9}"/>
              </a:ext>
            </a:extLst>
          </p:cNvPr>
          <p:cNvSpPr>
            <a:spLocks noGrp="1"/>
          </p:cNvSpPr>
          <p:nvPr>
            <p:ph type="title"/>
          </p:nvPr>
        </p:nvSpPr>
        <p:spPr/>
        <p:txBody>
          <a:bodyPr/>
          <a:lstStyle/>
          <a:p>
            <a:r>
              <a:rPr lang="en-US" dirty="0">
                <a:latin typeface="Neue Haas Grotesk Text Pro" panose="020B0504020202020204" pitchFamily="34" charset="0"/>
              </a:rPr>
              <a:t>Supervisor Timesheets</a:t>
            </a:r>
            <a:r>
              <a:rPr lang="en-US" altLang="en-US" sz="4400" b="1" dirty="0">
                <a:solidFill>
                  <a:srgbClr val="FF0000"/>
                </a:solidFill>
                <a:latin typeface="Neue Haas Grotesk Text Pro" panose="020B0504020202020204" pitchFamily="34" charset="0"/>
                <a:cs typeface="Times New Roman"/>
              </a:rPr>
              <a:t> -NEW</a:t>
            </a:r>
            <a:endParaRPr lang="en-US" dirty="0">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0E64E394-084C-24E7-7287-F034D9ACA07C}"/>
              </a:ext>
            </a:extLst>
          </p:cNvPr>
          <p:cNvSpPr>
            <a:spLocks noGrp="1"/>
          </p:cNvSpPr>
          <p:nvPr>
            <p:ph idx="1"/>
          </p:nvPr>
        </p:nvSpPr>
        <p:spPr/>
        <p:txBody>
          <a:bodyPr/>
          <a:lstStyle/>
          <a:p>
            <a:r>
              <a:rPr lang="en-US" dirty="0">
                <a:latin typeface="Neue Haas Grotesk Text Pro" panose="020B0504020202020204" pitchFamily="34" charset="0"/>
              </a:rPr>
              <a:t>Each host site must provide Supervisor Timesheets 2x per month</a:t>
            </a:r>
          </a:p>
          <a:p>
            <a:r>
              <a:rPr lang="en-US" dirty="0">
                <a:latin typeface="Neue Haas Grotesk Text Pro" panose="020B0504020202020204" pitchFamily="34" charset="0"/>
              </a:rPr>
              <a:t>We use </a:t>
            </a:r>
            <a:r>
              <a:rPr lang="en-US" dirty="0" err="1">
                <a:latin typeface="Neue Haas Grotesk Text Pro" panose="020B0504020202020204" pitchFamily="34" charset="0"/>
              </a:rPr>
              <a:t>OnCorps</a:t>
            </a:r>
            <a:r>
              <a:rPr lang="en-US" dirty="0">
                <a:latin typeface="Neue Haas Grotesk Text Pro" panose="020B0504020202020204" pitchFamily="34" charset="0"/>
              </a:rPr>
              <a:t> (same timekeeping as members) for submitting timesheets. </a:t>
            </a:r>
          </a:p>
          <a:p>
            <a:r>
              <a:rPr lang="en-US" dirty="0">
                <a:latin typeface="Neue Haas Grotesk Text Pro" panose="020B0504020202020204" pitchFamily="34" charset="0"/>
              </a:rPr>
              <a:t>Usually supervisors spend about 1-5% of their time with members (meeting 1:1, training, reporting, evaluations)</a:t>
            </a:r>
          </a:p>
          <a:p>
            <a:r>
              <a:rPr lang="en-US" dirty="0">
                <a:latin typeface="Neue Haas Grotesk Text Pro" panose="020B0504020202020204" pitchFamily="34" charset="0"/>
              </a:rPr>
              <a:t>Click to watch video of how to submit a timesheet: </a:t>
            </a:r>
          </a:p>
          <a:p>
            <a:pPr lvl="1"/>
            <a:r>
              <a:rPr lang="en-US" dirty="0">
                <a:latin typeface="Neue Haas Grotesk Text Pro" panose="020B0504020202020204" pitchFamily="34" charset="0"/>
                <a:hlinkClick r:id="rId2"/>
              </a:rPr>
              <a:t>www.iowahabitat.org/using-oncorps</a:t>
            </a:r>
            <a:r>
              <a:rPr lang="en-US" dirty="0">
                <a:latin typeface="Neue Haas Grotesk Text Pro" panose="020B0504020202020204" pitchFamily="34" charset="0"/>
              </a:rPr>
              <a:t> </a:t>
            </a:r>
          </a:p>
        </p:txBody>
      </p:sp>
      <p:pic>
        <p:nvPicPr>
          <p:cNvPr id="4" name="Picture 3">
            <a:extLst>
              <a:ext uri="{FF2B5EF4-FFF2-40B4-BE49-F238E27FC236}">
                <a16:creationId xmlns:a16="http://schemas.microsoft.com/office/drawing/2014/main" id="{B7FEF002-F624-72EB-270B-64C6BB79D6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94926"/>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0080CCBD-13F8-2912-9151-8843A6BD1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758" y="5738363"/>
            <a:ext cx="1276083" cy="877199"/>
          </a:xfrm>
          <a:prstGeom prst="rect">
            <a:avLst/>
          </a:prstGeom>
        </p:spPr>
      </p:pic>
    </p:spTree>
    <p:extLst>
      <p:ext uri="{BB962C8B-B14F-4D97-AF65-F5344CB8AC3E}">
        <p14:creationId xmlns:p14="http://schemas.microsoft.com/office/powerpoint/2010/main" val="356948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B54C-426D-B4C9-249C-FEA67760A2E9}"/>
              </a:ext>
            </a:extLst>
          </p:cNvPr>
          <p:cNvSpPr>
            <a:spLocks noGrp="1"/>
          </p:cNvSpPr>
          <p:nvPr>
            <p:ph type="title"/>
          </p:nvPr>
        </p:nvSpPr>
        <p:spPr/>
        <p:txBody>
          <a:bodyPr/>
          <a:lstStyle/>
          <a:p>
            <a:r>
              <a:rPr lang="en-US" dirty="0">
                <a:latin typeface="Neue Haas Grotesk Text Pro" panose="020B0504020202020204" pitchFamily="34" charset="0"/>
              </a:rPr>
              <a:t>Supervisor Timesheets</a:t>
            </a:r>
            <a:r>
              <a:rPr lang="en-US" altLang="en-US" sz="4400" b="1" dirty="0">
                <a:solidFill>
                  <a:srgbClr val="FF0000"/>
                </a:solidFill>
                <a:latin typeface="Neue Haas Grotesk Text Pro" panose="020B0504020202020204" pitchFamily="34" charset="0"/>
                <a:cs typeface="Times New Roman"/>
              </a:rPr>
              <a:t> -NEW</a:t>
            </a:r>
            <a:endParaRPr lang="en-US" dirty="0">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0E64E394-084C-24E7-7287-F034D9ACA07C}"/>
              </a:ext>
            </a:extLst>
          </p:cNvPr>
          <p:cNvSpPr>
            <a:spLocks noGrp="1"/>
          </p:cNvSpPr>
          <p:nvPr>
            <p:ph idx="1"/>
          </p:nvPr>
        </p:nvSpPr>
        <p:spPr/>
        <p:txBody>
          <a:bodyPr/>
          <a:lstStyle/>
          <a:p>
            <a:r>
              <a:rPr lang="en-US" dirty="0">
                <a:latin typeface="Neue Haas Grotesk Text Pro" panose="020B0504020202020204" pitchFamily="34" charset="0"/>
              </a:rPr>
              <a:t>Go to ia.oncorpsreports.com </a:t>
            </a:r>
          </a:p>
          <a:p>
            <a:r>
              <a:rPr lang="en-US" dirty="0">
                <a:latin typeface="Neue Haas Grotesk Text Pro" panose="020B0504020202020204" pitchFamily="34" charset="0"/>
              </a:rPr>
              <a:t>Log in&gt; Time Tracking&gt; Supervisor In-Kind Hours</a:t>
            </a:r>
          </a:p>
          <a:p>
            <a:r>
              <a:rPr lang="en-US" dirty="0">
                <a:latin typeface="Neue Haas Grotesk Text Pro" panose="020B0504020202020204" pitchFamily="34" charset="0"/>
              </a:rPr>
              <a:t>Select Pay Period</a:t>
            </a:r>
          </a:p>
          <a:p>
            <a:r>
              <a:rPr lang="en-US" dirty="0">
                <a:latin typeface="Neue Haas Grotesk Text Pro" panose="020B0504020202020204" pitchFamily="34" charset="0"/>
              </a:rPr>
              <a:t>Enter information in </a:t>
            </a:r>
            <a:r>
              <a:rPr lang="en-US" b="1" u="sng" dirty="0">
                <a:solidFill>
                  <a:srgbClr val="FF0000"/>
                </a:solidFill>
                <a:latin typeface="Neue Haas Grotesk Text Pro" panose="020B0504020202020204" pitchFamily="34" charset="0"/>
              </a:rPr>
              <a:t>COLUMN 1 &amp; 3</a:t>
            </a:r>
            <a:r>
              <a:rPr lang="en-US" dirty="0">
                <a:latin typeface="Neue Haas Grotesk Text Pro" panose="020B0504020202020204" pitchFamily="34" charset="0"/>
              </a:rPr>
              <a:t>. Nothing else</a:t>
            </a:r>
          </a:p>
          <a:p>
            <a:pPr lvl="1"/>
            <a:r>
              <a:rPr lang="en-US" dirty="0">
                <a:latin typeface="Neue Haas Grotesk Text Pro" panose="020B0504020202020204" pitchFamily="34" charset="0"/>
              </a:rPr>
              <a:t>Column 1 – Hours spent doing grant activities</a:t>
            </a:r>
          </a:p>
          <a:p>
            <a:pPr lvl="1"/>
            <a:r>
              <a:rPr lang="en-US" dirty="0">
                <a:latin typeface="Neue Haas Grotesk Text Pro" panose="020B0504020202020204" pitchFamily="34" charset="0"/>
              </a:rPr>
              <a:t>Column 3 – Brief description of activity (Interviewing candidates, reporting, meeting with member)</a:t>
            </a:r>
          </a:p>
        </p:txBody>
      </p:sp>
      <p:pic>
        <p:nvPicPr>
          <p:cNvPr id="4" name="Picture 3">
            <a:extLst>
              <a:ext uri="{FF2B5EF4-FFF2-40B4-BE49-F238E27FC236}">
                <a16:creationId xmlns:a16="http://schemas.microsoft.com/office/drawing/2014/main" id="{B7FEF002-F624-72EB-270B-64C6BB79D6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4926"/>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0080CCBD-13F8-2912-9151-8843A6BD1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758" y="5738363"/>
            <a:ext cx="1276083" cy="877199"/>
          </a:xfrm>
          <a:prstGeom prst="rect">
            <a:avLst/>
          </a:prstGeom>
        </p:spPr>
      </p:pic>
    </p:spTree>
    <p:extLst>
      <p:ext uri="{BB962C8B-B14F-4D97-AF65-F5344CB8AC3E}">
        <p14:creationId xmlns:p14="http://schemas.microsoft.com/office/powerpoint/2010/main" val="91321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8A239-451E-8D41-73FB-329C8806CCE3}"/>
              </a:ext>
            </a:extLst>
          </p:cNvPr>
          <p:cNvPicPr>
            <a:picLocks noChangeAspect="1"/>
          </p:cNvPicPr>
          <p:nvPr/>
        </p:nvPicPr>
        <p:blipFill>
          <a:blip r:embed="rId2"/>
          <a:stretch>
            <a:fillRect/>
          </a:stretch>
        </p:blipFill>
        <p:spPr>
          <a:xfrm>
            <a:off x="400319" y="2476949"/>
            <a:ext cx="9450119" cy="4143953"/>
          </a:xfrm>
          <a:prstGeom prst="rect">
            <a:avLst/>
          </a:prstGeom>
        </p:spPr>
      </p:pic>
      <p:pic>
        <p:nvPicPr>
          <p:cNvPr id="5" name="Picture 4">
            <a:extLst>
              <a:ext uri="{FF2B5EF4-FFF2-40B4-BE49-F238E27FC236}">
                <a16:creationId xmlns:a16="http://schemas.microsoft.com/office/drawing/2014/main" id="{E1116458-CB74-6493-573C-E042F790EFBE}"/>
              </a:ext>
            </a:extLst>
          </p:cNvPr>
          <p:cNvPicPr>
            <a:picLocks noChangeAspect="1"/>
          </p:cNvPicPr>
          <p:nvPr/>
        </p:nvPicPr>
        <p:blipFill>
          <a:blip r:embed="rId3"/>
          <a:stretch>
            <a:fillRect/>
          </a:stretch>
        </p:blipFill>
        <p:spPr>
          <a:xfrm>
            <a:off x="400319" y="237098"/>
            <a:ext cx="7443804" cy="2114216"/>
          </a:xfrm>
          <a:prstGeom prst="rect">
            <a:avLst/>
          </a:prstGeom>
        </p:spPr>
      </p:pic>
      <p:sp>
        <p:nvSpPr>
          <p:cNvPr id="6" name="Arrow: Down 5">
            <a:extLst>
              <a:ext uri="{FF2B5EF4-FFF2-40B4-BE49-F238E27FC236}">
                <a16:creationId xmlns:a16="http://schemas.microsoft.com/office/drawing/2014/main" id="{02D75B5D-96BB-B59A-2696-D58CF4582DBC}"/>
              </a:ext>
            </a:extLst>
          </p:cNvPr>
          <p:cNvSpPr/>
          <p:nvPr/>
        </p:nvSpPr>
        <p:spPr>
          <a:xfrm rot="3125590">
            <a:off x="3068531" y="3242314"/>
            <a:ext cx="373225" cy="5738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7A8741B-B761-E862-B61F-DED537F153D0}"/>
              </a:ext>
            </a:extLst>
          </p:cNvPr>
          <p:cNvSpPr/>
          <p:nvPr/>
        </p:nvSpPr>
        <p:spPr>
          <a:xfrm rot="3125590">
            <a:off x="9050635" y="3422441"/>
            <a:ext cx="373225" cy="5738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688CE38A-8EF3-BC07-25F8-18D1D8B7DE10}"/>
              </a:ext>
            </a:extLst>
          </p:cNvPr>
          <p:cNvSpPr/>
          <p:nvPr/>
        </p:nvSpPr>
        <p:spPr>
          <a:xfrm>
            <a:off x="7844123" y="3281937"/>
            <a:ext cx="419983" cy="4274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59BA0FE8-5AE0-A029-9AC9-BCAF3766A6C1}"/>
              </a:ext>
            </a:extLst>
          </p:cNvPr>
          <p:cNvSpPr/>
          <p:nvPr/>
        </p:nvSpPr>
        <p:spPr>
          <a:xfrm>
            <a:off x="4839379" y="3852745"/>
            <a:ext cx="419983" cy="4274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61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B54C-426D-B4C9-249C-FEA67760A2E9}"/>
              </a:ext>
            </a:extLst>
          </p:cNvPr>
          <p:cNvSpPr>
            <a:spLocks noGrp="1"/>
          </p:cNvSpPr>
          <p:nvPr>
            <p:ph type="title"/>
          </p:nvPr>
        </p:nvSpPr>
        <p:spPr/>
        <p:txBody>
          <a:bodyPr/>
          <a:lstStyle/>
          <a:p>
            <a:r>
              <a:rPr lang="en-US" dirty="0">
                <a:latin typeface="Neue Haas Grotesk Text Pro" panose="020B0504020202020204" pitchFamily="34" charset="0"/>
              </a:rPr>
              <a:t>Supervisor Timesheets</a:t>
            </a:r>
            <a:r>
              <a:rPr lang="en-US" altLang="en-US" sz="4400" b="1" dirty="0">
                <a:solidFill>
                  <a:srgbClr val="FF0000"/>
                </a:solidFill>
                <a:latin typeface="Neue Haas Grotesk Text Pro" panose="020B0504020202020204" pitchFamily="34" charset="0"/>
                <a:cs typeface="Times New Roman"/>
              </a:rPr>
              <a:t> -NEW</a:t>
            </a:r>
            <a:endParaRPr lang="en-US" dirty="0">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0E64E394-084C-24E7-7287-F034D9ACA07C}"/>
              </a:ext>
            </a:extLst>
          </p:cNvPr>
          <p:cNvSpPr>
            <a:spLocks noGrp="1"/>
          </p:cNvSpPr>
          <p:nvPr>
            <p:ph idx="1"/>
          </p:nvPr>
        </p:nvSpPr>
        <p:spPr>
          <a:xfrm>
            <a:off x="838200" y="1825625"/>
            <a:ext cx="10515600" cy="3912738"/>
          </a:xfrm>
        </p:spPr>
        <p:txBody>
          <a:bodyPr>
            <a:normAutofit fontScale="92500" lnSpcReduction="20000"/>
          </a:bodyPr>
          <a:lstStyle/>
          <a:p>
            <a:pPr marL="0" marR="0" indent="0">
              <a:lnSpc>
                <a:spcPct val="107000"/>
              </a:lnSpc>
              <a:spcBef>
                <a:spcPts val="0"/>
              </a:spcBef>
              <a:spcAft>
                <a:spcPts val="800"/>
              </a:spcAft>
              <a:buNone/>
            </a:pPr>
            <a:r>
              <a:rPr lang="en-US" sz="1800" b="1" dirty="0">
                <a:effectLst/>
                <a:latin typeface="Neue Haas Grotesk Text Pro" panose="020B0504020202020204" pitchFamily="34" charset="0"/>
                <a:ea typeface="Calibri" panose="020F0502020204030204" pitchFamily="34" charset="0"/>
                <a:cs typeface="Times New Roman" panose="02020603050405020304" pitchFamily="18" charset="0"/>
              </a:rPr>
              <a:t>Allowable AmeriCorps Supervisor Activities</a:t>
            </a:r>
            <a:endPar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Collect data and/or review data on member project/service results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Communicate with member(s) via email/phone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Communicate with sub-site supervisor on member progress/performance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Create/edit position description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Evaluate member(s) on project progress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Meet 1:1 with member(s)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Meet with Habitat Iowa staff about member progress/performance/hours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Meet with other staff about member progress/performance/hours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Plan a training session/event for member(s)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Recruit/interview/onboard new member(s)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Staff meeting (not regularly held but unique for member service)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Timesheet review/approval</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Train member(s) on service-relevant topic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Time being trained by Habitat Iowa staff</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Time doing activities for Habitat Iowa staff for the grant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pic>
        <p:nvPicPr>
          <p:cNvPr id="4" name="Picture 3">
            <a:extLst>
              <a:ext uri="{FF2B5EF4-FFF2-40B4-BE49-F238E27FC236}">
                <a16:creationId xmlns:a16="http://schemas.microsoft.com/office/drawing/2014/main" id="{B7FEF002-F624-72EB-270B-64C6BB79D6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4926"/>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0080CCBD-13F8-2912-9151-8843A6BD1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758" y="5738363"/>
            <a:ext cx="1276083" cy="877199"/>
          </a:xfrm>
          <a:prstGeom prst="rect">
            <a:avLst/>
          </a:prstGeom>
        </p:spPr>
      </p:pic>
    </p:spTree>
    <p:extLst>
      <p:ext uri="{BB962C8B-B14F-4D97-AF65-F5344CB8AC3E}">
        <p14:creationId xmlns:p14="http://schemas.microsoft.com/office/powerpoint/2010/main" val="46865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B54C-426D-B4C9-249C-FEA67760A2E9}"/>
              </a:ext>
            </a:extLst>
          </p:cNvPr>
          <p:cNvSpPr>
            <a:spLocks noGrp="1"/>
          </p:cNvSpPr>
          <p:nvPr>
            <p:ph type="title"/>
          </p:nvPr>
        </p:nvSpPr>
        <p:spPr/>
        <p:txBody>
          <a:bodyPr/>
          <a:lstStyle/>
          <a:p>
            <a:r>
              <a:rPr lang="en-US" dirty="0">
                <a:latin typeface="Neue Haas Grotesk Text Pro" panose="020B0504020202020204" pitchFamily="34" charset="0"/>
              </a:rPr>
              <a:t>Supervisor Timesheets</a:t>
            </a:r>
            <a:r>
              <a:rPr lang="en-US" altLang="en-US" sz="4400" b="1" dirty="0">
                <a:solidFill>
                  <a:srgbClr val="FF0000"/>
                </a:solidFill>
                <a:latin typeface="Neue Haas Grotesk Text Pro" panose="020B0504020202020204" pitchFamily="34" charset="0"/>
                <a:cs typeface="Times New Roman"/>
              </a:rPr>
              <a:t> -NEW</a:t>
            </a:r>
            <a:endParaRPr lang="en-US" dirty="0">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0E64E394-084C-24E7-7287-F034D9ACA07C}"/>
              </a:ext>
            </a:extLst>
          </p:cNvPr>
          <p:cNvSpPr>
            <a:spLocks noGrp="1"/>
          </p:cNvSpPr>
          <p:nvPr>
            <p:ph idx="1"/>
          </p:nvPr>
        </p:nvSpPr>
        <p:spPr>
          <a:xfrm>
            <a:off x="838200" y="1825625"/>
            <a:ext cx="10515600" cy="3912738"/>
          </a:xfrm>
        </p:spPr>
        <p:txBody>
          <a:bodyPr>
            <a:normAutofit/>
          </a:bodyPr>
          <a:lstStyle/>
          <a:p>
            <a:pPr marL="0" marR="0" indent="0">
              <a:lnSpc>
                <a:spcPct val="107000"/>
              </a:lnSpc>
              <a:spcBef>
                <a:spcPts val="0"/>
              </a:spcBef>
              <a:spcAft>
                <a:spcPts val="800"/>
              </a:spcAft>
              <a:buNone/>
            </a:pPr>
            <a:r>
              <a:rPr lang="en-US" sz="1800" b="1" dirty="0">
                <a:effectLst/>
                <a:latin typeface="Neue Haas Grotesk Text Pro" panose="020B0504020202020204" pitchFamily="34" charset="0"/>
                <a:ea typeface="Calibri" panose="020F0502020204030204" pitchFamily="34" charset="0"/>
                <a:cs typeface="Times New Roman" panose="02020603050405020304" pitchFamily="18" charset="0"/>
              </a:rPr>
              <a:t>Unallowable AmeriCorps Supervisor Activities to count as hours</a:t>
            </a:r>
            <a:endPar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Work alongside member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Hold regularly scheduled staff meeting where AmeriCorps members attend alongside regular staff</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Make fundraising calls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Non-AmeriCorps activities/responsibilities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Neue Haas Grotesk Text Pro" panose="020B0504020202020204" pitchFamily="34" charset="0"/>
                <a:ea typeface="Calibri" panose="020F0502020204030204" pitchFamily="34" charset="0"/>
                <a:cs typeface="Times New Roman" panose="02020603050405020304" pitchFamily="18" charset="0"/>
              </a:rPr>
              <a:t>AmeriCorps prohibited activities such as advocacy and religious instruction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pic>
        <p:nvPicPr>
          <p:cNvPr id="4" name="Picture 3">
            <a:extLst>
              <a:ext uri="{FF2B5EF4-FFF2-40B4-BE49-F238E27FC236}">
                <a16:creationId xmlns:a16="http://schemas.microsoft.com/office/drawing/2014/main" id="{B7FEF002-F624-72EB-270B-64C6BB79D6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4926"/>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0080CCBD-13F8-2912-9151-8843A6BD1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758" y="5738363"/>
            <a:ext cx="1276083" cy="877199"/>
          </a:xfrm>
          <a:prstGeom prst="rect">
            <a:avLst/>
          </a:prstGeom>
        </p:spPr>
      </p:pic>
    </p:spTree>
    <p:extLst>
      <p:ext uri="{BB962C8B-B14F-4D97-AF65-F5344CB8AC3E}">
        <p14:creationId xmlns:p14="http://schemas.microsoft.com/office/powerpoint/2010/main" val="262224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62473" y="206678"/>
            <a:ext cx="9809584" cy="1143000"/>
          </a:xfrm>
        </p:spPr>
        <p:txBody>
          <a:bodyPr>
            <a:noAutofit/>
          </a:bodyPr>
          <a:lstStyle/>
          <a:p>
            <a:r>
              <a:rPr lang="en-US" altLang="en-US" sz="3200" b="1" dirty="0">
                <a:solidFill>
                  <a:schemeClr val="tx2"/>
                </a:solidFill>
                <a:latin typeface="Neue Haas Grotesk Text Pro" panose="020B0504020202020204" pitchFamily="34" charset="0"/>
                <a:cs typeface="Times New Roman" pitchFamily="18" charset="0"/>
              </a:rPr>
              <a:t>Member Mid and End of Term Evaluations</a:t>
            </a:r>
          </a:p>
        </p:txBody>
      </p:sp>
      <p:sp>
        <p:nvSpPr>
          <p:cNvPr id="3" name="Content Placeholder 2"/>
          <p:cNvSpPr>
            <a:spLocks noGrp="1"/>
          </p:cNvSpPr>
          <p:nvPr>
            <p:ph idx="1"/>
          </p:nvPr>
        </p:nvSpPr>
        <p:spPr>
          <a:xfrm>
            <a:off x="1119673" y="1194319"/>
            <a:ext cx="8938727" cy="4077477"/>
          </a:xfrm>
        </p:spPr>
        <p:txBody>
          <a:bodyPr vert="horz" lIns="91440" tIns="45720" rIns="91440" bIns="45720" rtlCol="0" anchor="t">
            <a:normAutofit fontScale="92500" lnSpcReduction="20000"/>
          </a:bodyPr>
          <a:lstStyle/>
          <a:p>
            <a:pPr>
              <a:defRPr/>
            </a:pPr>
            <a:r>
              <a:rPr lang="en-US" sz="1800" dirty="0">
                <a:latin typeface="Neue Haas Grotesk Text Pro" panose="020B0504020202020204" pitchFamily="34" charset="0"/>
              </a:rPr>
              <a:t>Site Supervisors play a crucial role in fostering a member’s professional and personal development.</a:t>
            </a:r>
            <a:endParaRPr lang="en-US" sz="1800" dirty="0">
              <a:latin typeface="Neue Haas Grotesk Text Pro" panose="020B0504020202020204" pitchFamily="34" charset="0"/>
              <a:cs typeface="Calibri"/>
            </a:endParaRPr>
          </a:p>
          <a:p>
            <a:pPr lvl="1">
              <a:defRPr/>
            </a:pPr>
            <a:r>
              <a:rPr lang="en-US" sz="1800" dirty="0">
                <a:latin typeface="Neue Haas Grotesk Text Pro" panose="020B0504020202020204" pitchFamily="34" charset="0"/>
              </a:rPr>
              <a:t>What does the member do well?</a:t>
            </a:r>
          </a:p>
          <a:p>
            <a:pPr lvl="1">
              <a:defRPr/>
            </a:pPr>
            <a:r>
              <a:rPr lang="en-US" sz="1800" dirty="0">
                <a:latin typeface="Neue Haas Grotesk Text Pro" panose="020B0504020202020204" pitchFamily="34" charset="0"/>
              </a:rPr>
              <a:t>What skills are needed to develop further?</a:t>
            </a:r>
          </a:p>
          <a:p>
            <a:pPr lvl="1">
              <a:defRPr/>
            </a:pPr>
            <a:r>
              <a:rPr lang="en-US" sz="1800" dirty="0">
                <a:latin typeface="Neue Haas Grotesk Text Pro" panose="020B0504020202020204" pitchFamily="34" charset="0"/>
              </a:rPr>
              <a:t>What future career/educational paths does the member want to explore?</a:t>
            </a:r>
          </a:p>
          <a:p>
            <a:pPr>
              <a:defRPr/>
            </a:pPr>
            <a:endParaRPr lang="en-US" sz="1800" dirty="0">
              <a:latin typeface="Neue Haas Grotesk Text Pro" panose="020B0504020202020204" pitchFamily="34" charset="0"/>
            </a:endParaRPr>
          </a:p>
          <a:p>
            <a:pPr>
              <a:defRPr/>
            </a:pPr>
            <a:r>
              <a:rPr lang="en-US" sz="1800" dirty="0">
                <a:latin typeface="Neue Haas Grotesk Text Pro" panose="020B0504020202020204" pitchFamily="34" charset="0"/>
              </a:rPr>
              <a:t>Evaluations are done with the member. They members have time to comment and offer feedback as well. </a:t>
            </a:r>
          </a:p>
          <a:p>
            <a:pPr>
              <a:defRPr/>
            </a:pPr>
            <a:r>
              <a:rPr lang="en-US" sz="1800" dirty="0">
                <a:latin typeface="Neue Haas Grotesk Text Pro" panose="020B0504020202020204" pitchFamily="34" charset="0"/>
              </a:rPr>
              <a:t>Mid-term evaluation (Members serving more than 3 months)</a:t>
            </a:r>
            <a:endParaRPr lang="en-US" sz="1800" dirty="0">
              <a:latin typeface="Neue Haas Grotesk Text Pro" panose="020B0504020202020204" pitchFamily="34" charset="0"/>
              <a:cs typeface="Calibri"/>
            </a:endParaRPr>
          </a:p>
          <a:p>
            <a:pPr>
              <a:defRPr/>
            </a:pPr>
            <a:endParaRPr lang="en-US" sz="1800" dirty="0">
              <a:latin typeface="Neue Haas Grotesk Text Pro" panose="020B0504020202020204" pitchFamily="34" charset="0"/>
            </a:endParaRPr>
          </a:p>
          <a:p>
            <a:pPr>
              <a:defRPr/>
            </a:pPr>
            <a:r>
              <a:rPr lang="en-US" sz="1800" dirty="0">
                <a:latin typeface="Neue Haas Grotesk Text Pro" panose="020B0504020202020204" pitchFamily="34" charset="0"/>
              </a:rPr>
              <a:t>End of term evaluation (All Members, even those that exit early or are fired)</a:t>
            </a:r>
            <a:endParaRPr lang="en-US" sz="3600" dirty="0">
              <a:latin typeface="Neue Haas Grotesk Text Pro" panose="020B0504020202020204" pitchFamily="34" charset="0"/>
            </a:endParaRPr>
          </a:p>
          <a:p>
            <a:pPr>
              <a:defRPr/>
            </a:pPr>
            <a:r>
              <a:rPr lang="en-US" sz="1800" i="1" dirty="0">
                <a:latin typeface="Neue Haas Grotesk Text Pro" panose="020B0504020202020204" pitchFamily="34" charset="0"/>
                <a:hlinkClick r:id="rId3"/>
              </a:rPr>
              <a:t>www.iowahabitat.org/supervisor-resource</a:t>
            </a:r>
            <a:r>
              <a:rPr lang="en-US" sz="1800" i="1" dirty="0">
                <a:latin typeface="Neue Haas Grotesk Text Pro" panose="020B0504020202020204" pitchFamily="34" charset="0"/>
              </a:rPr>
              <a:t> </a:t>
            </a:r>
          </a:p>
          <a:p>
            <a:pPr>
              <a:defRPr/>
            </a:pPr>
            <a:endParaRPr lang="en-US" sz="1800" i="1" dirty="0">
              <a:latin typeface="Neue Haas Grotesk Text Pro" panose="020B0504020202020204" pitchFamily="34" charset="0"/>
            </a:endParaRPr>
          </a:p>
          <a:p>
            <a:pPr>
              <a:defRPr/>
            </a:pPr>
            <a:r>
              <a:rPr lang="en-US" sz="1800" dirty="0">
                <a:latin typeface="Neue Haas Grotesk Text Pro" panose="020B0504020202020204" pitchFamily="34" charset="0"/>
              </a:rPr>
              <a:t>Member must also fill out an evaluation for supervisors, sites, and program. </a:t>
            </a:r>
          </a:p>
          <a:p>
            <a:pPr>
              <a:buFont typeface="Wingdings" panose="05000000000000000000" pitchFamily="2" charset="2"/>
              <a:buChar char="§"/>
              <a:defRPr/>
            </a:pPr>
            <a:endParaRPr lang="en-US" sz="5100" dirty="0"/>
          </a:p>
          <a:p>
            <a:pPr marL="0" indent="0">
              <a:buNone/>
              <a:defRPr/>
            </a:pPr>
            <a:endParaRPr lang="en-US" sz="4700" dirty="0"/>
          </a:p>
        </p:txBody>
      </p:sp>
      <p:pic>
        <p:nvPicPr>
          <p:cNvPr id="5" name="Picture 4">
            <a:extLst>
              <a:ext uri="{FF2B5EF4-FFF2-40B4-BE49-F238E27FC236}">
                <a16:creationId xmlns:a16="http://schemas.microsoft.com/office/drawing/2014/main" id="{2F2680C2-C5D4-49B1-BDDD-55545D689A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928" y="572998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21F16C6-7932-0605-0012-3E927B069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1704872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62473" y="206678"/>
            <a:ext cx="9809584" cy="1143000"/>
          </a:xfrm>
        </p:spPr>
        <p:txBody>
          <a:bodyPr>
            <a:noAutofit/>
          </a:bodyPr>
          <a:lstStyle/>
          <a:p>
            <a:r>
              <a:rPr lang="en-US" altLang="en-US" sz="3200" b="1" dirty="0">
                <a:solidFill>
                  <a:schemeClr val="tx2"/>
                </a:solidFill>
                <a:latin typeface="Neue Haas Grotesk Text Pro" panose="020B0504020202020204" pitchFamily="34" charset="0"/>
                <a:cs typeface="Times New Roman" pitchFamily="18" charset="0"/>
              </a:rPr>
              <a:t>Member Mid and End of Term Evaluations</a:t>
            </a:r>
          </a:p>
        </p:txBody>
      </p:sp>
      <p:sp>
        <p:nvSpPr>
          <p:cNvPr id="3" name="Content Placeholder 2"/>
          <p:cNvSpPr>
            <a:spLocks noGrp="1"/>
          </p:cNvSpPr>
          <p:nvPr>
            <p:ph idx="1"/>
          </p:nvPr>
        </p:nvSpPr>
        <p:spPr>
          <a:xfrm>
            <a:off x="1119673" y="1194319"/>
            <a:ext cx="8938727" cy="4077477"/>
          </a:xfrm>
        </p:spPr>
        <p:txBody>
          <a:bodyPr vert="horz" lIns="91440" tIns="45720" rIns="91440" bIns="45720" rtlCol="0" anchor="t">
            <a:normAutofit/>
          </a:bodyPr>
          <a:lstStyle/>
          <a:p>
            <a:pPr>
              <a:buFont typeface="Wingdings" panose="05000000000000000000" pitchFamily="2" charset="2"/>
              <a:buChar char="§"/>
              <a:defRPr/>
            </a:pPr>
            <a:endParaRPr lang="en-US" sz="5100" dirty="0"/>
          </a:p>
          <a:p>
            <a:pPr marL="0" indent="0">
              <a:buNone/>
              <a:defRPr/>
            </a:pPr>
            <a:endParaRPr lang="en-US" sz="4700" dirty="0"/>
          </a:p>
        </p:txBody>
      </p:sp>
      <p:pic>
        <p:nvPicPr>
          <p:cNvPr id="5" name="Picture 4">
            <a:extLst>
              <a:ext uri="{FF2B5EF4-FFF2-40B4-BE49-F238E27FC236}">
                <a16:creationId xmlns:a16="http://schemas.microsoft.com/office/drawing/2014/main" id="{2F2680C2-C5D4-49B1-BDDD-55545D689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928" y="572998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21F16C6-7932-0605-0012-3E927B069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pic>
        <p:nvPicPr>
          <p:cNvPr id="4" name="Picture 3">
            <a:extLst>
              <a:ext uri="{FF2B5EF4-FFF2-40B4-BE49-F238E27FC236}">
                <a16:creationId xmlns:a16="http://schemas.microsoft.com/office/drawing/2014/main" id="{7A511C15-A0EF-9790-3243-352E2C6D3099}"/>
              </a:ext>
            </a:extLst>
          </p:cNvPr>
          <p:cNvPicPr>
            <a:picLocks noChangeAspect="1"/>
          </p:cNvPicPr>
          <p:nvPr/>
        </p:nvPicPr>
        <p:blipFill rotWithShape="1">
          <a:blip r:embed="rId5"/>
          <a:srcRect r="15242"/>
          <a:stretch/>
        </p:blipFill>
        <p:spPr>
          <a:xfrm>
            <a:off x="307910" y="1044038"/>
            <a:ext cx="6171654" cy="3835872"/>
          </a:xfrm>
          <a:prstGeom prst="rect">
            <a:avLst/>
          </a:prstGeom>
        </p:spPr>
      </p:pic>
      <p:pic>
        <p:nvPicPr>
          <p:cNvPr id="8" name="Picture 7">
            <a:extLst>
              <a:ext uri="{FF2B5EF4-FFF2-40B4-BE49-F238E27FC236}">
                <a16:creationId xmlns:a16="http://schemas.microsoft.com/office/drawing/2014/main" id="{8ADB6715-BEB1-142A-F38E-1706E815DDBA}"/>
              </a:ext>
            </a:extLst>
          </p:cNvPr>
          <p:cNvPicPr>
            <a:picLocks noChangeAspect="1"/>
          </p:cNvPicPr>
          <p:nvPr/>
        </p:nvPicPr>
        <p:blipFill rotWithShape="1">
          <a:blip r:embed="rId6"/>
          <a:srcRect r="14721"/>
          <a:stretch/>
        </p:blipFill>
        <p:spPr>
          <a:xfrm>
            <a:off x="4995896" y="2337319"/>
            <a:ext cx="7133603" cy="3084758"/>
          </a:xfrm>
          <a:prstGeom prst="rect">
            <a:avLst/>
          </a:prstGeom>
        </p:spPr>
      </p:pic>
    </p:spTree>
    <p:extLst>
      <p:ext uri="{BB962C8B-B14F-4D97-AF65-F5344CB8AC3E}">
        <p14:creationId xmlns:p14="http://schemas.microsoft.com/office/powerpoint/2010/main" val="93121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1132F040-15C6-46E8-9F19-39E8EF8257BB}"/>
              </a:ext>
            </a:extLst>
          </p:cNvPr>
          <p:cNvSpPr>
            <a:spLocks noGrp="1"/>
          </p:cNvSpPr>
          <p:nvPr>
            <p:ph type="title"/>
          </p:nvPr>
        </p:nvSpPr>
        <p:spPr>
          <a:xfrm>
            <a:off x="1981200" y="121025"/>
            <a:ext cx="8229600" cy="1143000"/>
          </a:xfrm>
        </p:spPr>
        <p:txBody>
          <a:bodyPr>
            <a:normAutofit/>
          </a:bodyPr>
          <a:lstStyle/>
          <a:p>
            <a:r>
              <a:rPr lang="en-US" altLang="en-US" sz="3600" b="1" dirty="0">
                <a:solidFill>
                  <a:schemeClr val="tx2"/>
                </a:solidFill>
                <a:latin typeface="Neue Haas Grotesk Text Pro" panose="020B0504020202020204" pitchFamily="34" charset="0"/>
              </a:rPr>
              <a:t>What is AmeriCorps?</a:t>
            </a:r>
          </a:p>
        </p:txBody>
      </p:sp>
      <p:sp>
        <p:nvSpPr>
          <p:cNvPr id="7172" name="Content Placeholder 2">
            <a:extLst>
              <a:ext uri="{FF2B5EF4-FFF2-40B4-BE49-F238E27FC236}">
                <a16:creationId xmlns:a16="http://schemas.microsoft.com/office/drawing/2014/main" id="{39F38CDA-99AD-4025-86D1-0FADDF73EA1A}"/>
              </a:ext>
            </a:extLst>
          </p:cNvPr>
          <p:cNvSpPr>
            <a:spLocks noGrp="1"/>
          </p:cNvSpPr>
          <p:nvPr>
            <p:ph idx="1"/>
          </p:nvPr>
        </p:nvSpPr>
        <p:spPr>
          <a:xfrm>
            <a:off x="1981200" y="1066800"/>
            <a:ext cx="8229600" cy="1981200"/>
          </a:xfrm>
        </p:spPr>
        <p:txBody>
          <a:bodyPr/>
          <a:lstStyle/>
          <a:p>
            <a:r>
              <a:rPr lang="en-US" altLang="en-US" sz="1800" dirty="0">
                <a:latin typeface="NeueHaasGroteskText" panose="020B0504020202020204" pitchFamily="34" charset="0"/>
              </a:rPr>
              <a:t>A </a:t>
            </a:r>
            <a:r>
              <a:rPr lang="en-US" altLang="en-US" sz="1800" b="1" dirty="0">
                <a:latin typeface="NeueHaasGroteskText" panose="020B0504020202020204" pitchFamily="34" charset="0"/>
              </a:rPr>
              <a:t>National Service Program</a:t>
            </a:r>
            <a:r>
              <a:rPr lang="en-US" altLang="en-US" sz="1800" dirty="0">
                <a:latin typeface="NeueHaasGroteskText" panose="020B0504020202020204" pitchFamily="34" charset="0"/>
              </a:rPr>
              <a:t>, often referred to as the domestic Peace Corps</a:t>
            </a:r>
          </a:p>
          <a:p>
            <a:r>
              <a:rPr lang="en-US" altLang="en-US" sz="1800" b="1" dirty="0">
                <a:latin typeface="NeueHaasGroteskText" panose="020B0504020202020204" pitchFamily="34" charset="0"/>
              </a:rPr>
              <a:t>Federally</a:t>
            </a:r>
            <a:r>
              <a:rPr lang="en-US" altLang="en-US" sz="1800" dirty="0">
                <a:latin typeface="NeueHaasGroteskText" panose="020B0504020202020204" pitchFamily="34" charset="0"/>
              </a:rPr>
              <a:t> funded and locally implemented</a:t>
            </a:r>
          </a:p>
          <a:p>
            <a:r>
              <a:rPr lang="en-US" altLang="en-US" sz="1800" dirty="0">
                <a:latin typeface="NeueHaasGroteskText" panose="020B0504020202020204" pitchFamily="34" charset="0"/>
              </a:rPr>
              <a:t>Benefits the local communities in which member serve </a:t>
            </a:r>
            <a:r>
              <a:rPr lang="en-US" altLang="en-US" sz="1800" b="1" dirty="0">
                <a:latin typeface="NeueHaasGroteskText" panose="020B0504020202020204" pitchFamily="34" charset="0"/>
              </a:rPr>
              <a:t>by meeting critical community needs</a:t>
            </a:r>
          </a:p>
          <a:p>
            <a:r>
              <a:rPr lang="en-US" altLang="en-US" sz="1800" dirty="0">
                <a:latin typeface="NeueHaasGroteskText" panose="020B0504020202020204" pitchFamily="34" charset="0"/>
              </a:rPr>
              <a:t>Video -</a:t>
            </a:r>
            <a:r>
              <a:rPr lang="en-US" sz="1800" dirty="0">
                <a:latin typeface="NeueHaasGroteskText" panose="020B0504020202020204" pitchFamily="34" charset="0"/>
                <a:hlinkClick r:id="rId3"/>
              </a:rPr>
              <a:t>https://www.youtube.com/watch?v=QgdRkzLKlPM</a:t>
            </a:r>
            <a:endParaRPr lang="en-US" altLang="en-US" sz="1800" dirty="0">
              <a:latin typeface="NeueHaasGroteskText" panose="020B0504020202020204" pitchFamily="34" charset="0"/>
            </a:endParaRPr>
          </a:p>
        </p:txBody>
      </p:sp>
      <p:pic>
        <p:nvPicPr>
          <p:cNvPr id="7173" name="Picture 3">
            <a:extLst>
              <a:ext uri="{FF2B5EF4-FFF2-40B4-BE49-F238E27FC236}">
                <a16:creationId xmlns:a16="http://schemas.microsoft.com/office/drawing/2014/main" id="{FC3ADB5A-6765-4853-918E-816955D01C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416" y="5414169"/>
            <a:ext cx="2782888"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B06F34C-3F62-4528-A436-B63C1DDCDA89}"/>
              </a:ext>
            </a:extLst>
          </p:cNvPr>
          <p:cNvSpPr txBox="1">
            <a:spLocks/>
          </p:cNvSpPr>
          <p:nvPr/>
        </p:nvSpPr>
        <p:spPr bwMode="auto">
          <a:xfrm>
            <a:off x="1054915" y="2933248"/>
            <a:ext cx="9004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Neue Haas Grotesk Text Pro" panose="020B050402020202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200" b="1" dirty="0">
                <a:solidFill>
                  <a:schemeClr val="tx2"/>
                </a:solidFill>
              </a:rPr>
              <a:t>What do AmeriCorps Members Do?</a:t>
            </a:r>
          </a:p>
        </p:txBody>
      </p:sp>
      <p:sp>
        <p:nvSpPr>
          <p:cNvPr id="8" name="TextBox 7">
            <a:extLst>
              <a:ext uri="{FF2B5EF4-FFF2-40B4-BE49-F238E27FC236}">
                <a16:creationId xmlns:a16="http://schemas.microsoft.com/office/drawing/2014/main" id="{77A0C598-2FD3-4E79-8717-4C8E8233F57F}"/>
              </a:ext>
            </a:extLst>
          </p:cNvPr>
          <p:cNvSpPr txBox="1"/>
          <p:nvPr/>
        </p:nvSpPr>
        <p:spPr>
          <a:xfrm>
            <a:off x="1981200" y="3993776"/>
            <a:ext cx="7412179" cy="1477328"/>
          </a:xfrm>
          <a:prstGeom prst="rect">
            <a:avLst/>
          </a:prstGeom>
          <a:noFill/>
        </p:spPr>
        <p:txBody>
          <a:bodyPr wrap="square" lIns="91440" tIns="45720" rIns="91440" bIns="45720" anchor="t">
            <a:spAutoFit/>
          </a:bodyPr>
          <a:lstStyle/>
          <a:p>
            <a:r>
              <a:rPr lang="en-US" altLang="en-US" dirty="0">
                <a:latin typeface="Neue Haas Grotesk Text Pro"/>
              </a:rPr>
              <a:t>Service minded individuals who devote a term of service to a cause of their choice. </a:t>
            </a:r>
            <a:endParaRPr lang="en-US" altLang="en-US" dirty="0">
              <a:latin typeface="Neue Haas Grotesk Text Pro" panose="020B0504020202020204" pitchFamily="34" charset="0"/>
            </a:endParaRPr>
          </a:p>
          <a:p>
            <a:endParaRPr lang="en-US" altLang="en-US" dirty="0">
              <a:latin typeface="Neue Haas Grotesk Text Pro" panose="020B0504020202020204" pitchFamily="34" charset="0"/>
            </a:endParaRPr>
          </a:p>
          <a:p>
            <a:r>
              <a:rPr lang="en-US" altLang="en-US" dirty="0">
                <a:latin typeface="Neue Haas Grotesk Text Pro" panose="020B0504020202020204" pitchFamily="34" charset="0"/>
              </a:rPr>
              <a:t>Getting Things Done </a:t>
            </a:r>
          </a:p>
          <a:p>
            <a:r>
              <a:rPr lang="en-US" altLang="en-US" dirty="0">
                <a:latin typeface="Neue Haas Grotesk Text Pro" panose="020B0504020202020204" pitchFamily="34" charset="0"/>
              </a:rPr>
              <a:t>Serve a wide variety of communities</a:t>
            </a:r>
          </a:p>
        </p:txBody>
      </p:sp>
      <p:pic>
        <p:nvPicPr>
          <p:cNvPr id="9" name="Picture 8" descr="Logo&#10;&#10;Description automatically generated">
            <a:extLst>
              <a:ext uri="{FF2B5EF4-FFF2-40B4-BE49-F238E27FC236}">
                <a16:creationId xmlns:a16="http://schemas.microsoft.com/office/drawing/2014/main" id="{29994905-07E6-9018-1CC4-F9D7EB04A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32437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62473" y="206678"/>
            <a:ext cx="9809584" cy="1143000"/>
          </a:xfrm>
        </p:spPr>
        <p:txBody>
          <a:bodyPr>
            <a:noAutofit/>
          </a:bodyPr>
          <a:lstStyle/>
          <a:p>
            <a:r>
              <a:rPr lang="en-US" altLang="en-US" sz="3200" b="1" dirty="0">
                <a:solidFill>
                  <a:schemeClr val="tx2"/>
                </a:solidFill>
                <a:latin typeface="Neue Haas Grotesk Text Pro" panose="020B0504020202020204" pitchFamily="34" charset="0"/>
                <a:cs typeface="Times New Roman" pitchFamily="18" charset="0"/>
              </a:rPr>
              <a:t>Supervisor Quarterly Reporting</a:t>
            </a:r>
          </a:p>
        </p:txBody>
      </p:sp>
      <p:sp>
        <p:nvSpPr>
          <p:cNvPr id="3" name="Content Placeholder 2"/>
          <p:cNvSpPr>
            <a:spLocks noGrp="1"/>
          </p:cNvSpPr>
          <p:nvPr>
            <p:ph idx="1"/>
          </p:nvPr>
        </p:nvSpPr>
        <p:spPr>
          <a:xfrm>
            <a:off x="1119673" y="1194319"/>
            <a:ext cx="8938727" cy="4077477"/>
          </a:xfrm>
        </p:spPr>
        <p:txBody>
          <a:bodyPr vert="horz" lIns="91440" tIns="45720" rIns="91440" bIns="45720" rtlCol="0" anchor="t">
            <a:normAutofit lnSpcReduction="10000"/>
          </a:bodyPr>
          <a:lstStyle/>
          <a:p>
            <a:pPr>
              <a:defRPr/>
            </a:pPr>
            <a:r>
              <a:rPr lang="en-US" sz="1800" dirty="0">
                <a:latin typeface="Neue Haas Grotesk Text Pro"/>
              </a:rPr>
              <a:t>Site Supervisors play a crucial role in reporting on important data for the AmeriCorps grant. The data is already information that is gathered by Habitats and submitted to HFHI. </a:t>
            </a:r>
            <a:endParaRPr lang="en-US" sz="1800" dirty="0">
              <a:latin typeface="Neue Haas Grotesk Text Pro" panose="020B0504020202020204" pitchFamily="34" charset="0"/>
            </a:endParaRPr>
          </a:p>
          <a:p>
            <a:pPr>
              <a:defRPr/>
            </a:pPr>
            <a:endParaRPr lang="en-US" sz="1800" dirty="0">
              <a:latin typeface="Neue Haas Grotesk Text Pro" panose="020B0504020202020204" pitchFamily="34" charset="0"/>
            </a:endParaRPr>
          </a:p>
          <a:p>
            <a:pPr>
              <a:defRPr/>
            </a:pPr>
            <a:r>
              <a:rPr lang="en-US" sz="1800" dirty="0">
                <a:latin typeface="Neue Haas Grotesk Text Pro"/>
              </a:rPr>
              <a:t>Here is are the detailed instructions and example forms.</a:t>
            </a:r>
          </a:p>
          <a:p>
            <a:pPr lvl="1">
              <a:defRPr/>
            </a:pPr>
            <a:r>
              <a:rPr lang="en-US" sz="1400" i="1" dirty="0">
                <a:latin typeface="Neue Haas Grotesk Text Pro" panose="020B0504020202020204" pitchFamily="34" charset="0"/>
                <a:hlinkClick r:id="rId3"/>
              </a:rPr>
              <a:t>www.iowahabitat.org/supervisor-resource</a:t>
            </a:r>
            <a:r>
              <a:rPr lang="en-US" sz="1400" i="1" dirty="0">
                <a:latin typeface="Neue Haas Grotesk Text Pro" panose="020B0504020202020204" pitchFamily="34" charset="0"/>
              </a:rPr>
              <a:t> </a:t>
            </a:r>
          </a:p>
          <a:p>
            <a:pPr>
              <a:defRPr/>
            </a:pPr>
            <a:endParaRPr lang="en-US" sz="1800" i="1" dirty="0">
              <a:latin typeface="Neue Haas Grotesk Text Pro" panose="020B0504020202020204" pitchFamily="34" charset="0"/>
            </a:endParaRPr>
          </a:p>
          <a:p>
            <a:pPr>
              <a:defRPr/>
            </a:pPr>
            <a:r>
              <a:rPr lang="en-US" sz="1800" dirty="0">
                <a:latin typeface="Neue Haas Grotesk Text Pro"/>
              </a:rPr>
              <a:t>Members can help fill it out</a:t>
            </a:r>
          </a:p>
          <a:p>
            <a:pPr>
              <a:defRPr/>
            </a:pPr>
            <a:r>
              <a:rPr lang="en-US" sz="1800" dirty="0">
                <a:latin typeface="Neue Haas Grotesk Text Pro"/>
              </a:rPr>
              <a:t># of houses being built, repairs</a:t>
            </a:r>
          </a:p>
          <a:p>
            <a:pPr>
              <a:defRPr/>
            </a:pPr>
            <a:r>
              <a:rPr lang="en-US" sz="1800" dirty="0">
                <a:latin typeface="Neue Haas Grotesk Text Pro"/>
              </a:rPr>
              <a:t># of houses complete</a:t>
            </a:r>
          </a:p>
          <a:p>
            <a:pPr>
              <a:defRPr/>
            </a:pPr>
            <a:r>
              <a:rPr lang="en-US" sz="1800" dirty="0">
                <a:latin typeface="Neue Haas Grotesk Text Pro"/>
              </a:rPr>
              <a:t># of volunteers/volunteer hours</a:t>
            </a:r>
          </a:p>
          <a:p>
            <a:pPr>
              <a:defRPr/>
            </a:pPr>
            <a:r>
              <a:rPr lang="en-US" sz="1800" dirty="0">
                <a:latin typeface="Neue Haas Grotesk Text Pro"/>
              </a:rPr>
              <a:t># of applicants to the AC program</a:t>
            </a:r>
            <a:endParaRPr lang="en-US" sz="5100" dirty="0">
              <a:latin typeface="Neue Haas Grotesk Text Pro"/>
            </a:endParaRPr>
          </a:p>
          <a:p>
            <a:pPr marL="0" indent="0">
              <a:buNone/>
              <a:defRPr/>
            </a:pPr>
            <a:endParaRPr lang="en-US" sz="4700" dirty="0"/>
          </a:p>
        </p:txBody>
      </p:sp>
      <p:pic>
        <p:nvPicPr>
          <p:cNvPr id="5" name="Picture 4">
            <a:extLst>
              <a:ext uri="{FF2B5EF4-FFF2-40B4-BE49-F238E27FC236}">
                <a16:creationId xmlns:a16="http://schemas.microsoft.com/office/drawing/2014/main" id="{2F2680C2-C5D4-49B1-BDDD-55545D689A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928" y="572998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21F16C6-7932-0605-0012-3E927B069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390455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62473" y="206678"/>
            <a:ext cx="9809584" cy="1143000"/>
          </a:xfrm>
        </p:spPr>
        <p:txBody>
          <a:bodyPr>
            <a:noAutofit/>
          </a:bodyPr>
          <a:lstStyle/>
          <a:p>
            <a:r>
              <a:rPr lang="en-US" altLang="en-US" sz="3200" b="1" dirty="0">
                <a:solidFill>
                  <a:schemeClr val="tx2"/>
                </a:solidFill>
                <a:latin typeface="Neue Haas Grotesk Text Pro" panose="020B0504020202020204" pitchFamily="34" charset="0"/>
                <a:cs typeface="Times New Roman" pitchFamily="18" charset="0"/>
              </a:rPr>
              <a:t>Supervisor Quarterly Reporting</a:t>
            </a:r>
          </a:p>
        </p:txBody>
      </p:sp>
      <p:pic>
        <p:nvPicPr>
          <p:cNvPr id="4" name="Content Placeholder 3">
            <a:extLst>
              <a:ext uri="{FF2B5EF4-FFF2-40B4-BE49-F238E27FC236}">
                <a16:creationId xmlns:a16="http://schemas.microsoft.com/office/drawing/2014/main" id="{83BAAC39-626E-71CB-D9E6-7B45CEBE0EBF}"/>
              </a:ext>
            </a:extLst>
          </p:cNvPr>
          <p:cNvPicPr>
            <a:picLocks noGrp="1" noChangeAspect="1"/>
          </p:cNvPicPr>
          <p:nvPr>
            <p:ph idx="1"/>
          </p:nvPr>
        </p:nvPicPr>
        <p:blipFill>
          <a:blip r:embed="rId3"/>
          <a:stretch>
            <a:fillRect/>
          </a:stretch>
        </p:blipFill>
        <p:spPr>
          <a:xfrm>
            <a:off x="3125755" y="1259885"/>
            <a:ext cx="6876628" cy="4970959"/>
          </a:xfrm>
        </p:spPr>
      </p:pic>
      <p:pic>
        <p:nvPicPr>
          <p:cNvPr id="5" name="Picture 4">
            <a:extLst>
              <a:ext uri="{FF2B5EF4-FFF2-40B4-BE49-F238E27FC236}">
                <a16:creationId xmlns:a16="http://schemas.microsoft.com/office/drawing/2014/main" id="{2F2680C2-C5D4-49B1-BDDD-55545D689A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928" y="572998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21F16C6-7932-0605-0012-3E927B069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82245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62473" y="206678"/>
            <a:ext cx="9809584" cy="1143000"/>
          </a:xfrm>
        </p:spPr>
        <p:txBody>
          <a:bodyPr>
            <a:noAutofit/>
          </a:bodyPr>
          <a:lstStyle/>
          <a:p>
            <a:r>
              <a:rPr lang="en-US" altLang="en-US" sz="3200" b="1" dirty="0">
                <a:solidFill>
                  <a:schemeClr val="tx2"/>
                </a:solidFill>
                <a:latin typeface="Neue Haas Grotesk Text Pro" panose="020B0504020202020204" pitchFamily="34" charset="0"/>
                <a:cs typeface="Times New Roman" pitchFamily="18" charset="0"/>
              </a:rPr>
              <a:t>Approving Member Timesheets</a:t>
            </a:r>
          </a:p>
        </p:txBody>
      </p:sp>
      <p:sp>
        <p:nvSpPr>
          <p:cNvPr id="3" name="Content Placeholder 2"/>
          <p:cNvSpPr>
            <a:spLocks noGrp="1"/>
          </p:cNvSpPr>
          <p:nvPr>
            <p:ph idx="1"/>
          </p:nvPr>
        </p:nvSpPr>
        <p:spPr>
          <a:xfrm>
            <a:off x="1119673" y="1194319"/>
            <a:ext cx="8938727" cy="4535668"/>
          </a:xfrm>
        </p:spPr>
        <p:txBody>
          <a:bodyPr vert="horz" lIns="91440" tIns="45720" rIns="91440" bIns="45720" rtlCol="0" anchor="t">
            <a:normAutofit fontScale="85000" lnSpcReduction="20000"/>
          </a:bodyPr>
          <a:lstStyle/>
          <a:p>
            <a:pPr>
              <a:defRPr/>
            </a:pPr>
            <a:r>
              <a:rPr lang="en-US" sz="1800" dirty="0">
                <a:latin typeface="Neue Haas Grotesk Text Pro" panose="020B0504020202020204" pitchFamily="34" charset="0"/>
              </a:rPr>
              <a:t>Site Supervisors must approve and monitor member hours 2 x per month. </a:t>
            </a:r>
          </a:p>
          <a:p>
            <a:pPr lvl="1">
              <a:defRPr/>
            </a:pPr>
            <a:r>
              <a:rPr lang="en-US" sz="1400" dirty="0">
                <a:latin typeface="Neue Haas Grotesk Text Pro" panose="020B0504020202020204" pitchFamily="34" charset="0"/>
              </a:rPr>
              <a:t>11-25</a:t>
            </a:r>
            <a:r>
              <a:rPr lang="en-US" sz="1400" baseline="30000" dirty="0">
                <a:latin typeface="Neue Haas Grotesk Text Pro" panose="020B0504020202020204" pitchFamily="34" charset="0"/>
              </a:rPr>
              <a:t>th</a:t>
            </a:r>
            <a:r>
              <a:rPr lang="en-US" sz="1400" dirty="0">
                <a:latin typeface="Neue Haas Grotesk Text Pro" panose="020B0504020202020204" pitchFamily="34" charset="0"/>
              </a:rPr>
              <a:t> of the month – due 27</a:t>
            </a:r>
            <a:r>
              <a:rPr lang="en-US" sz="1400" baseline="30000" dirty="0">
                <a:latin typeface="Neue Haas Grotesk Text Pro" panose="020B0504020202020204" pitchFamily="34" charset="0"/>
              </a:rPr>
              <a:t>th</a:t>
            </a:r>
            <a:endParaRPr lang="en-US" sz="1400" dirty="0">
              <a:latin typeface="Neue Haas Grotesk Text Pro" panose="020B0504020202020204" pitchFamily="34" charset="0"/>
            </a:endParaRPr>
          </a:p>
          <a:p>
            <a:pPr lvl="1">
              <a:defRPr/>
            </a:pPr>
            <a:r>
              <a:rPr lang="en-US" sz="1400" dirty="0">
                <a:latin typeface="Neue Haas Grotesk Text Pro" panose="020B0504020202020204" pitchFamily="34" charset="0"/>
              </a:rPr>
              <a:t>26-10</a:t>
            </a:r>
            <a:r>
              <a:rPr lang="en-US" sz="1400" baseline="30000" dirty="0">
                <a:latin typeface="Neue Haas Grotesk Text Pro" panose="020B0504020202020204" pitchFamily="34" charset="0"/>
              </a:rPr>
              <a:t>th</a:t>
            </a:r>
            <a:r>
              <a:rPr lang="en-US" sz="1400" dirty="0">
                <a:latin typeface="Neue Haas Grotesk Text Pro" panose="020B0504020202020204" pitchFamily="34" charset="0"/>
              </a:rPr>
              <a:t> of the month – due 12</a:t>
            </a:r>
            <a:r>
              <a:rPr lang="en-US" sz="1400" baseline="30000" dirty="0">
                <a:latin typeface="Neue Haas Grotesk Text Pro" panose="020B0504020202020204" pitchFamily="34" charset="0"/>
              </a:rPr>
              <a:t>th</a:t>
            </a:r>
            <a:r>
              <a:rPr lang="en-US" sz="1400" dirty="0">
                <a:latin typeface="Neue Haas Grotesk Text Pro" panose="020B0504020202020204" pitchFamily="34" charset="0"/>
              </a:rPr>
              <a:t> </a:t>
            </a:r>
          </a:p>
          <a:p>
            <a:pPr>
              <a:defRPr/>
            </a:pPr>
            <a:r>
              <a:rPr lang="en-US" sz="1800" dirty="0">
                <a:latin typeface="Neue Haas Grotesk Text Pro" panose="020B0504020202020204" pitchFamily="34" charset="0"/>
              </a:rPr>
              <a:t>Supervisors are checking for accuracy and either approve or reject</a:t>
            </a:r>
          </a:p>
          <a:p>
            <a:pPr lvl="1">
              <a:defRPr/>
            </a:pPr>
            <a:r>
              <a:rPr lang="en-US" sz="1400" dirty="0">
                <a:latin typeface="Neue Haas Grotesk Text Pro" panose="020B0504020202020204" pitchFamily="34" charset="0"/>
              </a:rPr>
              <a:t>After an approved timesheet has been sent to the grant holder, it can’t be unlocked after 90 days. Any mistake after that has be to accepted. </a:t>
            </a:r>
          </a:p>
          <a:p>
            <a:pPr lvl="1">
              <a:defRPr/>
            </a:pPr>
            <a:r>
              <a:rPr lang="en-US" sz="1400" dirty="0">
                <a:latin typeface="Neue Haas Grotesk Text Pro" panose="020B0504020202020204" pitchFamily="34" charset="0"/>
              </a:rPr>
              <a:t>The state monitors how long it takes a supervisor to approve timesheets. If you approve within 20 seconds they send me an email. </a:t>
            </a:r>
          </a:p>
          <a:p>
            <a:pPr>
              <a:defRPr/>
            </a:pPr>
            <a:r>
              <a:rPr lang="en-US" sz="1800" dirty="0">
                <a:latin typeface="Neue Haas Grotesk Text Pro" panose="020B0504020202020204" pitchFamily="34" charset="0"/>
              </a:rPr>
              <a:t>Approved timesheets can be corrected by Volunteer Iowa 90 days after the date. Anything after is there permanently. </a:t>
            </a:r>
          </a:p>
          <a:p>
            <a:pPr>
              <a:defRPr/>
            </a:pPr>
            <a:r>
              <a:rPr lang="en-US" sz="1800" dirty="0">
                <a:latin typeface="Neue Haas Grotesk Text Pro" panose="020B0504020202020204" pitchFamily="34" charset="0"/>
              </a:rPr>
              <a:t>Time is recorded to the nearest ¼ hour (.25, .5, .75, 0)</a:t>
            </a:r>
          </a:p>
          <a:p>
            <a:pPr>
              <a:defRPr/>
            </a:pPr>
            <a:r>
              <a:rPr lang="en-US" sz="1800" dirty="0">
                <a:latin typeface="Neue Haas Grotesk Text Pro" panose="020B0504020202020204" pitchFamily="34" charset="0"/>
              </a:rPr>
              <a:t>Just want the total hours served. Not start and end times</a:t>
            </a:r>
          </a:p>
          <a:p>
            <a:pPr>
              <a:defRPr/>
            </a:pPr>
            <a:r>
              <a:rPr lang="en-US" sz="1800" dirty="0">
                <a:latin typeface="Neue Haas Grotesk Text Pro" panose="020B0504020202020204" pitchFamily="34" charset="0"/>
              </a:rPr>
              <a:t>No hours on Holidays, Sundays, or other time the member is unsupervised. </a:t>
            </a:r>
          </a:p>
          <a:p>
            <a:pPr>
              <a:defRPr/>
            </a:pPr>
            <a:endParaRPr lang="en-US" sz="1800" dirty="0">
              <a:latin typeface="Neue Haas Grotesk Text Pro" panose="020B0504020202020204" pitchFamily="34" charset="0"/>
            </a:endParaRPr>
          </a:p>
          <a:p>
            <a:pPr>
              <a:defRPr/>
            </a:pPr>
            <a:r>
              <a:rPr lang="en-US" sz="1800" dirty="0">
                <a:latin typeface="Neue Haas Grotesk Text Pro" panose="020B0504020202020204" pitchFamily="34" charset="0"/>
              </a:rPr>
              <a:t>Timesheets are considered federal documents and must be accurate. </a:t>
            </a:r>
          </a:p>
          <a:p>
            <a:pPr lvl="1">
              <a:defRPr/>
            </a:pPr>
            <a:r>
              <a:rPr lang="en-US" sz="1400" dirty="0">
                <a:latin typeface="Neue Haas Grotesk Text Pro" panose="020B0504020202020204" pitchFamily="34" charset="0"/>
              </a:rPr>
              <a:t>Falsified timesheets could be removed requiring us to pay back the grant for false hours paid for. </a:t>
            </a:r>
          </a:p>
          <a:p>
            <a:pPr>
              <a:defRPr/>
            </a:pPr>
            <a:endParaRPr lang="en-US" sz="1800" dirty="0">
              <a:latin typeface="Neue Haas Grotesk Text Pro" panose="020B0504020202020204" pitchFamily="34" charset="0"/>
            </a:endParaRPr>
          </a:p>
          <a:p>
            <a:pPr>
              <a:defRPr/>
            </a:pPr>
            <a:r>
              <a:rPr lang="en-US" sz="1800" dirty="0">
                <a:latin typeface="Neue Haas Grotesk Text Pro" panose="020B0504020202020204" pitchFamily="34" charset="0"/>
              </a:rPr>
              <a:t>Here is are the detailed instructions</a:t>
            </a:r>
          </a:p>
          <a:p>
            <a:pPr lvl="1">
              <a:defRPr/>
            </a:pPr>
            <a:r>
              <a:rPr lang="en-US" sz="1500" i="1" dirty="0">
                <a:highlight>
                  <a:srgbClr val="FFFF00"/>
                </a:highlight>
                <a:latin typeface="Neue Haas Grotesk Text Pro" panose="020B0504020202020204" pitchFamily="34" charset="0"/>
                <a:hlinkClick r:id="rId3"/>
              </a:rPr>
              <a:t>www.iowahabitat.org/using-oncorps</a:t>
            </a:r>
            <a:r>
              <a:rPr lang="en-US" sz="1500" i="1" dirty="0">
                <a:highlight>
                  <a:srgbClr val="FFFF00"/>
                </a:highlight>
                <a:latin typeface="Neue Haas Grotesk Text Pro" panose="020B0504020202020204" pitchFamily="34" charset="0"/>
              </a:rPr>
              <a:t> </a:t>
            </a:r>
          </a:p>
        </p:txBody>
      </p:sp>
      <p:pic>
        <p:nvPicPr>
          <p:cNvPr id="5" name="Picture 4">
            <a:extLst>
              <a:ext uri="{FF2B5EF4-FFF2-40B4-BE49-F238E27FC236}">
                <a16:creationId xmlns:a16="http://schemas.microsoft.com/office/drawing/2014/main" id="{2F2680C2-C5D4-49B1-BDDD-55545D689A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928" y="572998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21F16C6-7932-0605-0012-3E927B069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1315996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62473" y="206678"/>
            <a:ext cx="9809584" cy="1143000"/>
          </a:xfrm>
        </p:spPr>
        <p:txBody>
          <a:bodyPr>
            <a:noAutofit/>
          </a:bodyPr>
          <a:lstStyle/>
          <a:p>
            <a:r>
              <a:rPr lang="en-US" altLang="en-US" sz="3200" b="1" dirty="0">
                <a:solidFill>
                  <a:schemeClr val="tx2"/>
                </a:solidFill>
                <a:latin typeface="Neue Haas Grotesk Text Pro" panose="020B0504020202020204" pitchFamily="34" charset="0"/>
                <a:cs typeface="Times New Roman" pitchFamily="18" charset="0"/>
              </a:rPr>
              <a:t>Approving Member Timesheets</a:t>
            </a:r>
          </a:p>
        </p:txBody>
      </p:sp>
      <p:pic>
        <p:nvPicPr>
          <p:cNvPr id="5" name="Picture 4">
            <a:extLst>
              <a:ext uri="{FF2B5EF4-FFF2-40B4-BE49-F238E27FC236}">
                <a16:creationId xmlns:a16="http://schemas.microsoft.com/office/drawing/2014/main" id="{2F2680C2-C5D4-49B1-BDDD-55545D689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928" y="572998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21F16C6-7932-0605-0012-3E927B069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pic>
        <p:nvPicPr>
          <p:cNvPr id="10" name="Content Placeholder 9">
            <a:extLst>
              <a:ext uri="{FF2B5EF4-FFF2-40B4-BE49-F238E27FC236}">
                <a16:creationId xmlns:a16="http://schemas.microsoft.com/office/drawing/2014/main" id="{76095C6A-2010-2548-4748-EECBBC9CED83}"/>
              </a:ext>
            </a:extLst>
          </p:cNvPr>
          <p:cNvPicPr>
            <a:picLocks noGrp="1" noChangeAspect="1"/>
          </p:cNvPicPr>
          <p:nvPr>
            <p:ph idx="1"/>
          </p:nvPr>
        </p:nvPicPr>
        <p:blipFill>
          <a:blip r:embed="rId5"/>
          <a:stretch>
            <a:fillRect/>
          </a:stretch>
        </p:blipFill>
        <p:spPr>
          <a:xfrm>
            <a:off x="4974672" y="2628105"/>
            <a:ext cx="7010400" cy="3657600"/>
          </a:xfrm>
        </p:spPr>
      </p:pic>
      <p:pic>
        <p:nvPicPr>
          <p:cNvPr id="8" name="Picture 7">
            <a:extLst>
              <a:ext uri="{FF2B5EF4-FFF2-40B4-BE49-F238E27FC236}">
                <a16:creationId xmlns:a16="http://schemas.microsoft.com/office/drawing/2014/main" id="{BA4F425A-CEEB-BBBB-A240-C8254B51EFFA}"/>
              </a:ext>
            </a:extLst>
          </p:cNvPr>
          <p:cNvPicPr>
            <a:picLocks noChangeAspect="1"/>
          </p:cNvPicPr>
          <p:nvPr/>
        </p:nvPicPr>
        <p:blipFill>
          <a:blip r:embed="rId6"/>
          <a:stretch>
            <a:fillRect/>
          </a:stretch>
        </p:blipFill>
        <p:spPr>
          <a:xfrm>
            <a:off x="206928" y="1277238"/>
            <a:ext cx="5384248" cy="2810459"/>
          </a:xfrm>
          <a:prstGeom prst="rect">
            <a:avLst/>
          </a:prstGeom>
        </p:spPr>
      </p:pic>
    </p:spTree>
    <p:extLst>
      <p:ext uri="{BB962C8B-B14F-4D97-AF65-F5344CB8AC3E}">
        <p14:creationId xmlns:p14="http://schemas.microsoft.com/office/powerpoint/2010/main" val="17192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8F92C02-F4AA-4877-AF79-413C80AF98BA}"/>
              </a:ext>
            </a:extLst>
          </p:cNvPr>
          <p:cNvSpPr>
            <a:spLocks noGrp="1"/>
          </p:cNvSpPr>
          <p:nvPr>
            <p:ph type="title"/>
          </p:nvPr>
        </p:nvSpPr>
        <p:spPr/>
        <p:txBody>
          <a:bodyPr/>
          <a:lstStyle/>
          <a:p>
            <a:pPr algn="l"/>
            <a:r>
              <a:rPr lang="en-US" altLang="en-US" sz="3200" b="1" dirty="0">
                <a:solidFill>
                  <a:srgbClr val="002060"/>
                </a:solidFill>
                <a:latin typeface="Neue Haas Grotesk Text Pro" panose="020B0504020202020204" pitchFamily="34" charset="0"/>
              </a:rPr>
              <a:t>Monitoring Hours on </a:t>
            </a:r>
            <a:r>
              <a:rPr lang="en-US" altLang="en-US" sz="3200" b="1" dirty="0" err="1">
                <a:solidFill>
                  <a:srgbClr val="002060"/>
                </a:solidFill>
                <a:latin typeface="Neue Haas Grotesk Text Pro" panose="020B0504020202020204" pitchFamily="34" charset="0"/>
              </a:rPr>
              <a:t>OnCorps</a:t>
            </a:r>
            <a:endParaRPr lang="en-US" altLang="en-US" sz="3200" b="1" dirty="0">
              <a:solidFill>
                <a:srgbClr val="002060"/>
              </a:solidFill>
              <a:latin typeface="Neue Haas Grotesk Text Pro" panose="020B0504020202020204" pitchFamily="34" charset="0"/>
            </a:endParaRPr>
          </a:p>
        </p:txBody>
      </p:sp>
      <p:sp>
        <p:nvSpPr>
          <p:cNvPr id="58371" name="Content Placeholder 2">
            <a:extLst>
              <a:ext uri="{FF2B5EF4-FFF2-40B4-BE49-F238E27FC236}">
                <a16:creationId xmlns:a16="http://schemas.microsoft.com/office/drawing/2014/main" id="{FE5D1B8B-6441-48BB-9A09-8672127DA45E}"/>
              </a:ext>
            </a:extLst>
          </p:cNvPr>
          <p:cNvSpPr>
            <a:spLocks noGrp="1"/>
          </p:cNvSpPr>
          <p:nvPr>
            <p:ph idx="1"/>
          </p:nvPr>
        </p:nvSpPr>
        <p:spPr>
          <a:xfrm>
            <a:off x="1181099" y="1270780"/>
            <a:ext cx="8792711" cy="3526269"/>
          </a:xfrm>
        </p:spPr>
        <p:txBody>
          <a:bodyPr>
            <a:normAutofit/>
          </a:bodyPr>
          <a:lstStyle/>
          <a:p>
            <a:r>
              <a:rPr lang="en-US" altLang="en-US" sz="1600" dirty="0">
                <a:latin typeface="Neue Haas Grotesk Text Pro" panose="020B0504020202020204" pitchFamily="34" charset="0"/>
              </a:rPr>
              <a:t>More instructions on how to look at </a:t>
            </a:r>
            <a:r>
              <a:rPr lang="en-US" altLang="en-US" sz="1600" dirty="0">
                <a:latin typeface="Neue Haas Grotesk Text Pro" panose="020B0504020202020204" pitchFamily="34" charset="0"/>
                <a:hlinkClick r:id="rId3"/>
              </a:rPr>
              <a:t>www.iowahabitat.org/using-oncorps</a:t>
            </a:r>
            <a:r>
              <a:rPr lang="en-US" altLang="en-US" sz="1600" dirty="0">
                <a:latin typeface="Neue Haas Grotesk Text Pro" panose="020B0504020202020204" pitchFamily="34" charset="0"/>
              </a:rPr>
              <a:t> </a:t>
            </a:r>
          </a:p>
          <a:p>
            <a:r>
              <a:rPr lang="en-US" altLang="en-US" sz="1600" dirty="0">
                <a:latin typeface="Neue Haas Grotesk Text Pro" panose="020B0504020202020204" pitchFamily="34" charset="0"/>
              </a:rPr>
              <a:t>Member must maintain:</a:t>
            </a:r>
          </a:p>
          <a:p>
            <a:pPr lvl="1"/>
            <a:r>
              <a:rPr lang="en-US" altLang="en-US" sz="1200" dirty="0">
                <a:solidFill>
                  <a:srgbClr val="FF0000"/>
                </a:solidFill>
                <a:latin typeface="Neue Haas Grotesk Text Pro" panose="020B0504020202020204" pitchFamily="34" charset="0"/>
              </a:rPr>
              <a:t>Term Length( Start and End Dates)</a:t>
            </a:r>
          </a:p>
          <a:p>
            <a:pPr lvl="1"/>
            <a:r>
              <a:rPr lang="en-US" altLang="en-US" sz="1200" dirty="0">
                <a:solidFill>
                  <a:srgbClr val="FF0000"/>
                </a:solidFill>
                <a:latin typeface="Neue Haas Grotesk Text Pro" panose="020B0504020202020204" pitchFamily="34" charset="0"/>
              </a:rPr>
              <a:t>total number of hours (i.e. 1700 hours, 1200, 900, 450, or 300) </a:t>
            </a:r>
          </a:p>
          <a:p>
            <a:pPr lvl="1"/>
            <a:r>
              <a:rPr lang="en-US" altLang="en-US" sz="1200" i="1" dirty="0">
                <a:solidFill>
                  <a:srgbClr val="FF0000"/>
                </a:solidFill>
                <a:latin typeface="Neue Haas Grotesk Text Pro" panose="020B0504020202020204" pitchFamily="34" charset="0"/>
              </a:rPr>
              <a:t>Have a set  of regular schedule hours  that is either 40 hours or 20 hours </a:t>
            </a:r>
          </a:p>
          <a:p>
            <a:r>
              <a:rPr lang="en-US" altLang="en-US" sz="1600" dirty="0">
                <a:latin typeface="Neue Haas Grotesk Text Pro" panose="020B0504020202020204" pitchFamily="34" charset="0"/>
              </a:rPr>
              <a:t>Members have cushion hours built into their schedules each week to help maintain this average. </a:t>
            </a:r>
          </a:p>
          <a:p>
            <a:r>
              <a:rPr lang="en-US" altLang="en-US" sz="1600" dirty="0">
                <a:latin typeface="Neue Haas Grotesk Text Pro" panose="020B0504020202020204" pitchFamily="34" charset="0"/>
              </a:rPr>
              <a:t>Members and supervisors can look at average hours served on </a:t>
            </a:r>
            <a:r>
              <a:rPr lang="en-US" altLang="en-US" sz="1600" dirty="0" err="1">
                <a:latin typeface="Neue Haas Grotesk Text Pro" panose="020B0504020202020204" pitchFamily="34" charset="0"/>
              </a:rPr>
              <a:t>OnCorps</a:t>
            </a:r>
            <a:r>
              <a:rPr lang="en-US" altLang="en-US" sz="1600" dirty="0">
                <a:latin typeface="Neue Haas Grotesk Text Pro" panose="020B0504020202020204" pitchFamily="34" charset="0"/>
              </a:rPr>
              <a:t>. </a:t>
            </a:r>
          </a:p>
          <a:p>
            <a:pPr lvl="1"/>
            <a:r>
              <a:rPr lang="en-US" altLang="en-US" sz="1200" b="1" dirty="0">
                <a:latin typeface="Neue Haas Grotesk Text Pro" panose="020B0504020202020204" pitchFamily="34" charset="0"/>
              </a:rPr>
              <a:t>Aver/</a:t>
            </a:r>
            <a:r>
              <a:rPr lang="en-US" altLang="en-US" sz="1200" b="1" dirty="0" err="1">
                <a:latin typeface="Neue Haas Grotesk Text Pro" panose="020B0504020202020204" pitchFamily="34" charset="0"/>
              </a:rPr>
              <a:t>Wk</a:t>
            </a:r>
            <a:r>
              <a:rPr lang="en-US" altLang="en-US" sz="1200" b="1" dirty="0">
                <a:latin typeface="Neue Haas Grotesk Text Pro" panose="020B0504020202020204" pitchFamily="34" charset="0"/>
              </a:rPr>
              <a:t> current = What a member is serving on average based on </a:t>
            </a:r>
            <a:r>
              <a:rPr lang="en-US" altLang="en-US" sz="1200" b="1" u="sng" dirty="0">
                <a:latin typeface="Neue Haas Grotesk Text Pro" panose="020B0504020202020204" pitchFamily="34" charset="0"/>
              </a:rPr>
              <a:t>all approved timesheets</a:t>
            </a:r>
            <a:r>
              <a:rPr lang="en-US" altLang="en-US" sz="1200" b="1" dirty="0">
                <a:latin typeface="Neue Haas Grotesk Text Pro" panose="020B0504020202020204" pitchFamily="34" charset="0"/>
              </a:rPr>
              <a:t>. </a:t>
            </a:r>
            <a:r>
              <a:rPr lang="en-US" altLang="en-US" sz="1200" dirty="0">
                <a:solidFill>
                  <a:srgbClr val="FF0000"/>
                </a:solidFill>
                <a:latin typeface="Neue Haas Grotesk Text Pro" panose="020B0504020202020204" pitchFamily="34" charset="0"/>
              </a:rPr>
              <a:t>(When timesheets are pending or unapproved, this causes the average to be off)</a:t>
            </a:r>
          </a:p>
          <a:p>
            <a:pPr lvl="1"/>
            <a:r>
              <a:rPr lang="en-US" altLang="en-US" sz="1200" b="1" dirty="0">
                <a:latin typeface="Neue Haas Grotesk Text Pro" panose="020B0504020202020204" pitchFamily="34" charset="0"/>
              </a:rPr>
              <a:t>Avg/</a:t>
            </a:r>
            <a:r>
              <a:rPr lang="en-US" altLang="en-US" sz="1200" b="1" dirty="0" err="1">
                <a:latin typeface="Neue Haas Grotesk Text Pro" panose="020B0504020202020204" pitchFamily="34" charset="0"/>
              </a:rPr>
              <a:t>Wk</a:t>
            </a:r>
            <a:r>
              <a:rPr lang="en-US" altLang="en-US" sz="1200" b="1" dirty="0">
                <a:latin typeface="Neue Haas Grotesk Text Pro" panose="020B0504020202020204" pitchFamily="34" charset="0"/>
              </a:rPr>
              <a:t> needed = what </a:t>
            </a:r>
            <a:r>
              <a:rPr lang="en-US" altLang="en-US" sz="1200" b="1" dirty="0" err="1">
                <a:latin typeface="Neue Haas Grotesk Text Pro" panose="020B0504020202020204" pitchFamily="34" charset="0"/>
              </a:rPr>
              <a:t>OnCorps</a:t>
            </a:r>
            <a:r>
              <a:rPr lang="en-US" altLang="en-US" sz="1200" b="1" dirty="0">
                <a:latin typeface="Neue Haas Grotesk Text Pro" panose="020B0504020202020204" pitchFamily="34" charset="0"/>
              </a:rPr>
              <a:t> says the member needs to complete by the exit date</a:t>
            </a:r>
            <a:endParaRPr lang="en-US" altLang="en-US" sz="1200" dirty="0">
              <a:latin typeface="Neue Haas Grotesk Text Pro" panose="020B0504020202020204" pitchFamily="34" charset="0"/>
            </a:endParaRPr>
          </a:p>
          <a:p>
            <a:r>
              <a:rPr lang="en-US" altLang="en-US" sz="1600" dirty="0">
                <a:latin typeface="Neue Haas Grotesk Text Pro" panose="020B0504020202020204" pitchFamily="34" charset="0"/>
              </a:rPr>
              <a:t>If a member is </a:t>
            </a:r>
            <a:r>
              <a:rPr lang="en-US" altLang="en-US" sz="1600" dirty="0">
                <a:highlight>
                  <a:srgbClr val="FFFF00"/>
                </a:highlight>
                <a:latin typeface="Neue Haas Grotesk Text Pro" panose="020B0504020202020204" pitchFamily="34" charset="0"/>
              </a:rPr>
              <a:t>behind more than 2 hours per week (current Served vs Avg needed)</a:t>
            </a:r>
            <a:r>
              <a:rPr lang="en-US" altLang="en-US" sz="1600" dirty="0">
                <a:latin typeface="Neue Haas Grotesk Text Pro" panose="020B0504020202020204" pitchFamily="34" charset="0"/>
              </a:rPr>
              <a:t>, they cannot take vacation time until they are caught back up. </a:t>
            </a:r>
          </a:p>
          <a:p>
            <a:endParaRPr lang="en-US" altLang="en-US" sz="1600" dirty="0"/>
          </a:p>
        </p:txBody>
      </p:sp>
      <p:pic>
        <p:nvPicPr>
          <p:cNvPr id="3" name="Picture 2">
            <a:extLst>
              <a:ext uri="{FF2B5EF4-FFF2-40B4-BE49-F238E27FC236}">
                <a16:creationId xmlns:a16="http://schemas.microsoft.com/office/drawing/2014/main" id="{F0973C85-9B1F-44E1-B44D-9EA03417C30F}"/>
              </a:ext>
            </a:extLst>
          </p:cNvPr>
          <p:cNvPicPr>
            <a:picLocks noChangeAspect="1"/>
          </p:cNvPicPr>
          <p:nvPr/>
        </p:nvPicPr>
        <p:blipFill rotWithShape="1">
          <a:blip r:embed="rId4"/>
          <a:srcRect t="20537"/>
          <a:stretch/>
        </p:blipFill>
        <p:spPr>
          <a:xfrm>
            <a:off x="2604247" y="5271032"/>
            <a:ext cx="3339353" cy="1474195"/>
          </a:xfrm>
          <a:prstGeom prst="rect">
            <a:avLst/>
          </a:prstGeom>
        </p:spPr>
      </p:pic>
      <p:sp>
        <p:nvSpPr>
          <p:cNvPr id="5" name="TextBox 4">
            <a:extLst>
              <a:ext uri="{FF2B5EF4-FFF2-40B4-BE49-F238E27FC236}">
                <a16:creationId xmlns:a16="http://schemas.microsoft.com/office/drawing/2014/main" id="{9DEF3B25-BDA0-4263-9E9E-11FA1BBB0FBD}"/>
              </a:ext>
            </a:extLst>
          </p:cNvPr>
          <p:cNvSpPr txBox="1"/>
          <p:nvPr/>
        </p:nvSpPr>
        <p:spPr>
          <a:xfrm>
            <a:off x="4038601" y="4797050"/>
            <a:ext cx="3655231" cy="523220"/>
          </a:xfrm>
          <a:prstGeom prst="rect">
            <a:avLst/>
          </a:prstGeom>
          <a:noFill/>
        </p:spPr>
        <p:txBody>
          <a:bodyPr wrap="none" rtlCol="0">
            <a:spAutoFit/>
          </a:bodyPr>
          <a:lstStyle/>
          <a:p>
            <a:r>
              <a:rPr lang="en-US" sz="2800" dirty="0">
                <a:solidFill>
                  <a:schemeClr val="accent5">
                    <a:lumMod val="75000"/>
                  </a:schemeClr>
                </a:solidFill>
              </a:rPr>
              <a:t>Who can take time off? </a:t>
            </a:r>
          </a:p>
        </p:txBody>
      </p:sp>
      <p:pic>
        <p:nvPicPr>
          <p:cNvPr id="2" name="Picture 3">
            <a:extLst>
              <a:ext uri="{FF2B5EF4-FFF2-40B4-BE49-F238E27FC236}">
                <a16:creationId xmlns:a16="http://schemas.microsoft.com/office/drawing/2014/main" id="{7E1ED908-D2AE-45A1-9D90-F1831E79A1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56812"/>
            <a:ext cx="1774436" cy="7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10;&#10;Description automatically generated">
            <a:extLst>
              <a:ext uri="{FF2B5EF4-FFF2-40B4-BE49-F238E27FC236}">
                <a16:creationId xmlns:a16="http://schemas.microsoft.com/office/drawing/2014/main" id="{B9C7C4F5-13D1-1891-6438-4F4B1AC34D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0366" y="5934075"/>
            <a:ext cx="1344055" cy="923924"/>
          </a:xfrm>
          <a:prstGeom prst="rect">
            <a:avLst/>
          </a:prstGeom>
        </p:spPr>
      </p:pic>
      <p:pic>
        <p:nvPicPr>
          <p:cNvPr id="6" name="Picture 5">
            <a:extLst>
              <a:ext uri="{FF2B5EF4-FFF2-40B4-BE49-F238E27FC236}">
                <a16:creationId xmlns:a16="http://schemas.microsoft.com/office/drawing/2014/main" id="{3D3916E7-2557-0A96-0179-24204B001BF9}"/>
              </a:ext>
            </a:extLst>
          </p:cNvPr>
          <p:cNvPicPr>
            <a:picLocks noChangeAspect="1"/>
          </p:cNvPicPr>
          <p:nvPr/>
        </p:nvPicPr>
        <p:blipFill rotWithShape="1">
          <a:blip r:embed="rId7"/>
          <a:srcRect t="61451" r="54727"/>
          <a:stretch/>
        </p:blipFill>
        <p:spPr>
          <a:xfrm>
            <a:off x="6675948" y="5242020"/>
            <a:ext cx="3181730" cy="1394314"/>
          </a:xfrm>
          <a:prstGeom prst="rect">
            <a:avLst/>
          </a:prstGeom>
        </p:spPr>
      </p:pic>
    </p:spTree>
    <p:extLst>
      <p:ext uri="{BB962C8B-B14F-4D97-AF65-F5344CB8AC3E}">
        <p14:creationId xmlns:p14="http://schemas.microsoft.com/office/powerpoint/2010/main" val="2404724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8F92C02-F4AA-4877-AF79-413C80AF98BA}"/>
              </a:ext>
            </a:extLst>
          </p:cNvPr>
          <p:cNvSpPr>
            <a:spLocks noGrp="1"/>
          </p:cNvSpPr>
          <p:nvPr>
            <p:ph type="title"/>
          </p:nvPr>
        </p:nvSpPr>
        <p:spPr>
          <a:xfrm>
            <a:off x="838199" y="-50436"/>
            <a:ext cx="10515600" cy="1325563"/>
          </a:xfrm>
        </p:spPr>
        <p:txBody>
          <a:bodyPr/>
          <a:lstStyle/>
          <a:p>
            <a:pPr algn="l"/>
            <a:r>
              <a:rPr lang="en-US" altLang="en-US" sz="3200" b="1" dirty="0">
                <a:solidFill>
                  <a:srgbClr val="002060"/>
                </a:solidFill>
                <a:latin typeface="Neue Haas Grotesk Text Pro" panose="020B0504020202020204" pitchFamily="34" charset="0"/>
              </a:rPr>
              <a:t>Holidays and Time Off</a:t>
            </a:r>
          </a:p>
        </p:txBody>
      </p:sp>
      <p:sp>
        <p:nvSpPr>
          <p:cNvPr id="58371" name="Content Placeholder 2">
            <a:extLst>
              <a:ext uri="{FF2B5EF4-FFF2-40B4-BE49-F238E27FC236}">
                <a16:creationId xmlns:a16="http://schemas.microsoft.com/office/drawing/2014/main" id="{FE5D1B8B-6441-48BB-9A09-8672127DA45E}"/>
              </a:ext>
            </a:extLst>
          </p:cNvPr>
          <p:cNvSpPr>
            <a:spLocks noGrp="1"/>
          </p:cNvSpPr>
          <p:nvPr>
            <p:ph idx="1"/>
          </p:nvPr>
        </p:nvSpPr>
        <p:spPr>
          <a:xfrm>
            <a:off x="1189487" y="1094873"/>
            <a:ext cx="10164311" cy="3189999"/>
          </a:xfrm>
        </p:spPr>
        <p:txBody>
          <a:bodyPr>
            <a:normAutofit fontScale="25000" lnSpcReduction="20000"/>
          </a:bodyPr>
          <a:lstStyle/>
          <a:p>
            <a:r>
              <a:rPr lang="en-US" altLang="en-US" sz="6400" dirty="0">
                <a:latin typeface="Neue Haas Grotesk Text Pro" panose="020B0504020202020204" pitchFamily="34" charset="0"/>
              </a:rPr>
              <a:t>Members observe the holidays followed by their host site. Typical Holidays for Habitats:</a:t>
            </a:r>
          </a:p>
          <a:p>
            <a:pPr lvl="1">
              <a:lnSpc>
                <a:spcPct val="120000"/>
              </a:lnSpc>
              <a:spcBef>
                <a:spcPts val="0"/>
              </a:spcBef>
            </a:pPr>
            <a:r>
              <a:rPr lang="en-US" sz="6000" dirty="0">
                <a:latin typeface="Neue Haas Grotesk Text Pro" panose="020B0504020202020204" pitchFamily="34" charset="0"/>
              </a:rPr>
              <a:t>New Years</a:t>
            </a:r>
          </a:p>
          <a:p>
            <a:pPr lvl="1">
              <a:lnSpc>
                <a:spcPct val="120000"/>
              </a:lnSpc>
              <a:spcBef>
                <a:spcPts val="0"/>
              </a:spcBef>
            </a:pPr>
            <a:r>
              <a:rPr lang="en-US" sz="6000" dirty="0">
                <a:latin typeface="Neue Haas Grotesk Text Pro" panose="020B0504020202020204" pitchFamily="34" charset="0"/>
              </a:rPr>
              <a:t>Good Friday</a:t>
            </a:r>
          </a:p>
          <a:p>
            <a:pPr lvl="1">
              <a:lnSpc>
                <a:spcPct val="120000"/>
              </a:lnSpc>
              <a:spcBef>
                <a:spcPts val="0"/>
              </a:spcBef>
            </a:pPr>
            <a:r>
              <a:rPr lang="en-US" sz="6000" dirty="0">
                <a:latin typeface="Neue Haas Grotesk Text Pro" panose="020B0504020202020204" pitchFamily="34" charset="0"/>
              </a:rPr>
              <a:t>Memorial Day</a:t>
            </a:r>
          </a:p>
          <a:p>
            <a:pPr lvl="1">
              <a:lnSpc>
                <a:spcPct val="120000"/>
              </a:lnSpc>
              <a:spcBef>
                <a:spcPts val="0"/>
              </a:spcBef>
            </a:pPr>
            <a:r>
              <a:rPr lang="en-US" sz="6000" dirty="0">
                <a:latin typeface="Neue Haas Grotesk Text Pro" panose="020B0504020202020204" pitchFamily="34" charset="0"/>
              </a:rPr>
              <a:t>Independence Day</a:t>
            </a:r>
          </a:p>
          <a:p>
            <a:pPr lvl="1">
              <a:lnSpc>
                <a:spcPct val="120000"/>
              </a:lnSpc>
              <a:spcBef>
                <a:spcPts val="0"/>
              </a:spcBef>
            </a:pPr>
            <a:r>
              <a:rPr lang="en-US" sz="6000" dirty="0">
                <a:latin typeface="Neue Haas Grotesk Text Pro" panose="020B0504020202020204" pitchFamily="34" charset="0"/>
              </a:rPr>
              <a:t>Labor Day</a:t>
            </a:r>
          </a:p>
          <a:p>
            <a:pPr lvl="1">
              <a:lnSpc>
                <a:spcPct val="120000"/>
              </a:lnSpc>
              <a:spcBef>
                <a:spcPts val="0"/>
              </a:spcBef>
            </a:pPr>
            <a:r>
              <a:rPr lang="en-US" sz="6000" dirty="0">
                <a:latin typeface="Neue Haas Grotesk Text Pro" panose="020B0504020202020204" pitchFamily="34" charset="0"/>
              </a:rPr>
              <a:t>Thanksgiving and Friday after</a:t>
            </a:r>
          </a:p>
          <a:p>
            <a:pPr lvl="1">
              <a:lnSpc>
                <a:spcPct val="120000"/>
              </a:lnSpc>
              <a:spcBef>
                <a:spcPts val="0"/>
              </a:spcBef>
            </a:pPr>
            <a:r>
              <a:rPr lang="en-US" sz="6000" dirty="0">
                <a:latin typeface="Neue Haas Grotesk Text Pro" panose="020B0504020202020204" pitchFamily="34" charset="0"/>
              </a:rPr>
              <a:t>Christmas- 2 days</a:t>
            </a:r>
          </a:p>
          <a:p>
            <a:pPr lvl="1">
              <a:lnSpc>
                <a:spcPct val="120000"/>
              </a:lnSpc>
              <a:spcBef>
                <a:spcPts val="0"/>
              </a:spcBef>
            </a:pPr>
            <a:endParaRPr lang="en-US" sz="6000" dirty="0">
              <a:latin typeface="Neue Haas Grotesk Text Pro" panose="020B0504020202020204" pitchFamily="34" charset="0"/>
            </a:endParaRPr>
          </a:p>
          <a:p>
            <a:r>
              <a:rPr lang="en-US" altLang="en-US" sz="6400" dirty="0">
                <a:latin typeface="Neue Haas Grotesk Text Pro" panose="020B0504020202020204" pitchFamily="34" charset="0"/>
              </a:rPr>
              <a:t>In addition to the holidays, Members have sick and vacation hours. There is more time off available, but members tend to </a:t>
            </a:r>
            <a:r>
              <a:rPr lang="en-US" altLang="en-US" sz="6400" b="1" i="1" u="sng" dirty="0">
                <a:latin typeface="Neue Haas Grotesk Text Pro" panose="020B0504020202020204" pitchFamily="34" charset="0"/>
              </a:rPr>
              <a:t>not serve 40 hours a week </a:t>
            </a:r>
            <a:r>
              <a:rPr lang="en-US" altLang="en-US" sz="6400" dirty="0">
                <a:latin typeface="Neue Haas Grotesk Text Pro" panose="020B0504020202020204" pitchFamily="34" charset="0"/>
              </a:rPr>
              <a:t>and so we must estimate lower to accommodate this.  </a:t>
            </a:r>
          </a:p>
        </p:txBody>
      </p:sp>
      <p:pic>
        <p:nvPicPr>
          <p:cNvPr id="3" name="Picture 2">
            <a:extLst>
              <a:ext uri="{FF2B5EF4-FFF2-40B4-BE49-F238E27FC236}">
                <a16:creationId xmlns:a16="http://schemas.microsoft.com/office/drawing/2014/main" id="{9F9E7CA9-4420-22AB-9BC7-0DC818A121C9}"/>
              </a:ext>
            </a:extLst>
          </p:cNvPr>
          <p:cNvPicPr>
            <a:picLocks noChangeAspect="1"/>
          </p:cNvPicPr>
          <p:nvPr/>
        </p:nvPicPr>
        <p:blipFill rotWithShape="1">
          <a:blip r:embed="rId3"/>
          <a:srcRect l="2386" t="16259" r="1053"/>
          <a:stretch/>
        </p:blipFill>
        <p:spPr>
          <a:xfrm>
            <a:off x="438150" y="3805326"/>
            <a:ext cx="11508810" cy="2357349"/>
          </a:xfrm>
          <a:prstGeom prst="rect">
            <a:avLst/>
          </a:prstGeom>
        </p:spPr>
      </p:pic>
      <p:sp>
        <p:nvSpPr>
          <p:cNvPr id="6" name="TextBox 5">
            <a:extLst>
              <a:ext uri="{FF2B5EF4-FFF2-40B4-BE49-F238E27FC236}">
                <a16:creationId xmlns:a16="http://schemas.microsoft.com/office/drawing/2014/main" id="{BD819081-CD81-3BD6-64B7-1D774791202B}"/>
              </a:ext>
            </a:extLst>
          </p:cNvPr>
          <p:cNvSpPr txBox="1"/>
          <p:nvPr/>
        </p:nvSpPr>
        <p:spPr>
          <a:xfrm>
            <a:off x="438149" y="6162675"/>
            <a:ext cx="11508809" cy="646331"/>
          </a:xfrm>
          <a:prstGeom prst="rect">
            <a:avLst/>
          </a:prstGeom>
          <a:noFill/>
        </p:spPr>
        <p:txBody>
          <a:bodyPr wrap="square">
            <a:spAutoFit/>
          </a:bodyPr>
          <a:lstStyle/>
          <a:p>
            <a:r>
              <a:rPr lang="en-US" sz="1800" b="1" i="0" u="none" strike="noStrike" dirty="0">
                <a:solidFill>
                  <a:srgbClr val="FF0000"/>
                </a:solidFill>
                <a:effectLst/>
                <a:latin typeface="Calibri" panose="020F0502020204030204" pitchFamily="34" charset="0"/>
              </a:rPr>
              <a:t>* This chart assumes that the member will maintain the average hours served </a:t>
            </a:r>
            <a:r>
              <a:rPr lang="en-US" sz="1800" b="1" i="0" u="sng" strike="noStrike" dirty="0">
                <a:solidFill>
                  <a:srgbClr val="FF0000"/>
                </a:solidFill>
                <a:effectLst/>
                <a:latin typeface="Calibri" panose="020F0502020204030204" pitchFamily="34" charset="0"/>
              </a:rPr>
              <a:t>EVERY </a:t>
            </a:r>
            <a:r>
              <a:rPr lang="en-US" sz="1800" b="1" i="0" u="none" strike="noStrike" dirty="0">
                <a:solidFill>
                  <a:srgbClr val="FF0000"/>
                </a:solidFill>
                <a:effectLst/>
                <a:latin typeface="Calibri" panose="020F0502020204030204" pitchFamily="34" charset="0"/>
              </a:rPr>
              <a:t>week. If not, the days off will be greatly decreased. </a:t>
            </a:r>
            <a:endParaRPr lang="en-US" dirty="0"/>
          </a:p>
        </p:txBody>
      </p:sp>
    </p:spTree>
    <p:extLst>
      <p:ext uri="{BB962C8B-B14F-4D97-AF65-F5344CB8AC3E}">
        <p14:creationId xmlns:p14="http://schemas.microsoft.com/office/powerpoint/2010/main" val="3294464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8F92C02-F4AA-4877-AF79-413C80AF98BA}"/>
              </a:ext>
            </a:extLst>
          </p:cNvPr>
          <p:cNvSpPr>
            <a:spLocks noGrp="1"/>
          </p:cNvSpPr>
          <p:nvPr>
            <p:ph type="title"/>
          </p:nvPr>
        </p:nvSpPr>
        <p:spPr/>
        <p:txBody>
          <a:bodyPr/>
          <a:lstStyle/>
          <a:p>
            <a:pPr algn="l"/>
            <a:r>
              <a:rPr lang="en-US" altLang="en-US" sz="3200" b="1" dirty="0">
                <a:solidFill>
                  <a:srgbClr val="002060"/>
                </a:solidFill>
                <a:latin typeface="Neue Haas Grotesk Text Pro" panose="020B0504020202020204" pitchFamily="34" charset="0"/>
              </a:rPr>
              <a:t>Monitoring Hours on </a:t>
            </a:r>
            <a:r>
              <a:rPr lang="en-US" altLang="en-US" sz="3200" b="1" dirty="0" err="1">
                <a:solidFill>
                  <a:srgbClr val="002060"/>
                </a:solidFill>
                <a:latin typeface="Neue Haas Grotesk Text Pro" panose="020B0504020202020204" pitchFamily="34" charset="0"/>
              </a:rPr>
              <a:t>OnCorps</a:t>
            </a:r>
            <a:r>
              <a:rPr lang="en-US" altLang="en-US" sz="3200" b="1" dirty="0">
                <a:solidFill>
                  <a:srgbClr val="002060"/>
                </a:solidFill>
                <a:latin typeface="Neue Haas Grotesk Text Pro" panose="020B0504020202020204" pitchFamily="34" charset="0"/>
              </a:rPr>
              <a:t>- Member Hours Calculator </a:t>
            </a:r>
          </a:p>
        </p:txBody>
      </p:sp>
      <p:sp>
        <p:nvSpPr>
          <p:cNvPr id="58371" name="Content Placeholder 2">
            <a:extLst>
              <a:ext uri="{FF2B5EF4-FFF2-40B4-BE49-F238E27FC236}">
                <a16:creationId xmlns:a16="http://schemas.microsoft.com/office/drawing/2014/main" id="{FE5D1B8B-6441-48BB-9A09-8672127DA45E}"/>
              </a:ext>
            </a:extLst>
          </p:cNvPr>
          <p:cNvSpPr>
            <a:spLocks noGrp="1"/>
          </p:cNvSpPr>
          <p:nvPr>
            <p:ph idx="1"/>
          </p:nvPr>
        </p:nvSpPr>
        <p:spPr>
          <a:xfrm>
            <a:off x="1181099" y="1270780"/>
            <a:ext cx="8792711" cy="3526269"/>
          </a:xfrm>
        </p:spPr>
        <p:txBody>
          <a:bodyPr>
            <a:normAutofit/>
          </a:bodyPr>
          <a:lstStyle/>
          <a:p>
            <a:pPr marL="0" indent="0">
              <a:buNone/>
            </a:pPr>
            <a:endParaRPr lang="en-US" altLang="en-US" sz="1600" dirty="0">
              <a:latin typeface="Neue Haas Grotesk Text Pro" panose="020B0504020202020204" pitchFamily="34" charset="0"/>
            </a:endParaRPr>
          </a:p>
          <a:p>
            <a:endParaRPr lang="en-US" altLang="en-US" sz="1600" dirty="0"/>
          </a:p>
        </p:txBody>
      </p:sp>
      <p:pic>
        <p:nvPicPr>
          <p:cNvPr id="2" name="Picture 3">
            <a:extLst>
              <a:ext uri="{FF2B5EF4-FFF2-40B4-BE49-F238E27FC236}">
                <a16:creationId xmlns:a16="http://schemas.microsoft.com/office/drawing/2014/main" id="{7E1ED908-D2AE-45A1-9D90-F1831E79A1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56812"/>
            <a:ext cx="1774436" cy="7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10;&#10;Description automatically generated">
            <a:extLst>
              <a:ext uri="{FF2B5EF4-FFF2-40B4-BE49-F238E27FC236}">
                <a16:creationId xmlns:a16="http://schemas.microsoft.com/office/drawing/2014/main" id="{B9C7C4F5-13D1-1891-6438-4F4B1AC34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0366" y="5934075"/>
            <a:ext cx="1344055" cy="923924"/>
          </a:xfrm>
          <a:prstGeom prst="rect">
            <a:avLst/>
          </a:prstGeom>
        </p:spPr>
      </p:pic>
      <p:pic>
        <p:nvPicPr>
          <p:cNvPr id="4" name="Picture 3">
            <a:extLst>
              <a:ext uri="{FF2B5EF4-FFF2-40B4-BE49-F238E27FC236}">
                <a16:creationId xmlns:a16="http://schemas.microsoft.com/office/drawing/2014/main" id="{53D24816-0937-8449-E52A-F708A8706621}"/>
              </a:ext>
            </a:extLst>
          </p:cNvPr>
          <p:cNvPicPr>
            <a:picLocks noChangeAspect="1"/>
          </p:cNvPicPr>
          <p:nvPr/>
        </p:nvPicPr>
        <p:blipFill>
          <a:blip r:embed="rId5"/>
          <a:stretch>
            <a:fillRect/>
          </a:stretch>
        </p:blipFill>
        <p:spPr>
          <a:xfrm>
            <a:off x="1083881" y="1500554"/>
            <a:ext cx="6906021" cy="5357446"/>
          </a:xfrm>
          <a:prstGeom prst="rect">
            <a:avLst/>
          </a:prstGeom>
          <a:ln w="38100">
            <a:solidFill>
              <a:schemeClr val="tx1"/>
            </a:solidFill>
          </a:ln>
        </p:spPr>
      </p:pic>
      <p:pic>
        <p:nvPicPr>
          <p:cNvPr id="7" name="Picture 6">
            <a:extLst>
              <a:ext uri="{FF2B5EF4-FFF2-40B4-BE49-F238E27FC236}">
                <a16:creationId xmlns:a16="http://schemas.microsoft.com/office/drawing/2014/main" id="{1BE14C60-D115-3085-5159-234D99690CD4}"/>
              </a:ext>
            </a:extLst>
          </p:cNvPr>
          <p:cNvPicPr>
            <a:picLocks noChangeAspect="1"/>
          </p:cNvPicPr>
          <p:nvPr/>
        </p:nvPicPr>
        <p:blipFill>
          <a:blip r:embed="rId6"/>
          <a:stretch>
            <a:fillRect/>
          </a:stretch>
        </p:blipFill>
        <p:spPr>
          <a:xfrm>
            <a:off x="7850857" y="3695395"/>
            <a:ext cx="4245905" cy="1891825"/>
          </a:xfrm>
          <a:prstGeom prst="rect">
            <a:avLst/>
          </a:prstGeom>
          <a:ln w="38100" cap="sq">
            <a:solidFill>
              <a:schemeClr val="tx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90975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8F92C02-F4AA-4877-AF79-413C80AF98BA}"/>
              </a:ext>
            </a:extLst>
          </p:cNvPr>
          <p:cNvSpPr>
            <a:spLocks noGrp="1"/>
          </p:cNvSpPr>
          <p:nvPr>
            <p:ph type="title"/>
          </p:nvPr>
        </p:nvSpPr>
        <p:spPr>
          <a:xfrm>
            <a:off x="838199" y="-50436"/>
            <a:ext cx="10515600" cy="1325563"/>
          </a:xfrm>
        </p:spPr>
        <p:txBody>
          <a:bodyPr/>
          <a:lstStyle/>
          <a:p>
            <a:pPr algn="l"/>
            <a:r>
              <a:rPr lang="en-US" altLang="en-US" sz="3200" b="1" dirty="0">
                <a:solidFill>
                  <a:srgbClr val="002060"/>
                </a:solidFill>
                <a:latin typeface="Neue Haas Grotesk Text Pro" panose="020B0504020202020204" pitchFamily="34" charset="0"/>
              </a:rPr>
              <a:t>Holidays and Time Off- SICK TIME </a:t>
            </a:r>
          </a:p>
        </p:txBody>
      </p:sp>
      <p:sp>
        <p:nvSpPr>
          <p:cNvPr id="58371" name="Content Placeholder 2">
            <a:extLst>
              <a:ext uri="{FF2B5EF4-FFF2-40B4-BE49-F238E27FC236}">
                <a16:creationId xmlns:a16="http://schemas.microsoft.com/office/drawing/2014/main" id="{FE5D1B8B-6441-48BB-9A09-8672127DA45E}"/>
              </a:ext>
            </a:extLst>
          </p:cNvPr>
          <p:cNvSpPr>
            <a:spLocks noGrp="1"/>
          </p:cNvSpPr>
          <p:nvPr>
            <p:ph idx="1"/>
          </p:nvPr>
        </p:nvSpPr>
        <p:spPr>
          <a:xfrm>
            <a:off x="1189488" y="1094873"/>
            <a:ext cx="10050942" cy="5138659"/>
          </a:xfrm>
        </p:spPr>
        <p:txBody>
          <a:bodyPr>
            <a:normAutofit/>
          </a:bodyPr>
          <a:lstStyle/>
          <a:p>
            <a:pPr marL="0" marR="0" indent="0">
              <a:lnSpc>
                <a:spcPts val="1650"/>
              </a:lnSpc>
              <a:spcBef>
                <a:spcPts val="0"/>
              </a:spcBef>
              <a:spcAft>
                <a:spcPts val="750"/>
              </a:spcAft>
              <a:buNone/>
            </a:pPr>
            <a:r>
              <a:rPr lang="en-US" sz="1200" dirty="0">
                <a:effectLst/>
                <a:latin typeface="Neue Haas Grotesk Text Pro" panose="020B0504020202020204" pitchFamily="34" charset="0"/>
                <a:ea typeface="Times New Roman" panose="02020603050405020304" pitchFamily="18" charset="0"/>
              </a:rPr>
              <a:t>It is expected that members will from time to time be sick and need to call out of service due to illness or self-care needs. However, members need to help ease the sudden loss of a team member by following these steps: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ts val="1650"/>
              </a:lnSpc>
              <a:spcBef>
                <a:spcPts val="0"/>
              </a:spcBef>
              <a:spcAft>
                <a:spcPts val="750"/>
              </a:spcAft>
              <a:buSzPts val="1000"/>
              <a:buFont typeface="+mj-lt"/>
              <a:buAutoNum type="arabicPeriod"/>
              <a:tabLst>
                <a:tab pos="457200" algn="l"/>
              </a:tabLst>
            </a:pPr>
            <a:r>
              <a:rPr lang="en-US" sz="1200" dirty="0">
                <a:effectLst/>
                <a:latin typeface="Neue Haas Grotesk Text Pro" panose="020B0504020202020204" pitchFamily="34" charset="0"/>
                <a:ea typeface="Times New Roman" panose="02020603050405020304" pitchFamily="18" charset="0"/>
                <a:cs typeface="Times New Roman" panose="02020603050405020304" pitchFamily="18" charset="0"/>
              </a:rPr>
              <a:t>Contact the supervisor as soon as reasonably possible when the member knows they will be out of service. </a:t>
            </a:r>
            <a:r>
              <a:rPr lang="en-US" sz="1200" b="1" u="sng" dirty="0">
                <a:effectLst/>
                <a:latin typeface="Neue Haas Grotesk Text Pro" panose="020B0504020202020204" pitchFamily="34" charset="0"/>
                <a:ea typeface="Times New Roman" panose="02020603050405020304" pitchFamily="18" charset="0"/>
                <a:cs typeface="Times New Roman" panose="02020603050405020304" pitchFamily="18" charset="0"/>
              </a:rPr>
              <a:t>But no later than 30 minutes before the shift starts. </a:t>
            </a:r>
            <a:r>
              <a:rPr lang="en-US" sz="1200" dirty="0">
                <a:effectLst/>
                <a:latin typeface="Neue Haas Grotesk Text Pro" panose="020B0504020202020204" pitchFamily="34" charset="0"/>
                <a:ea typeface="Times New Roman" panose="02020603050405020304" pitchFamily="18" charset="0"/>
                <a:cs typeface="Times New Roman" panose="02020603050405020304" pitchFamily="18" charset="0"/>
              </a:rPr>
              <a:t>This will allow for supervisors to better plan for the team’s daily activities. The sooner the better when it comes to calling out sick.</a:t>
            </a:r>
          </a:p>
          <a:p>
            <a:pPr marL="742950" marR="0" lvl="1" indent="-285750">
              <a:lnSpc>
                <a:spcPts val="1650"/>
              </a:lnSpc>
              <a:spcBef>
                <a:spcPts val="0"/>
              </a:spcBef>
              <a:spcAft>
                <a:spcPts val="750"/>
              </a:spcAft>
              <a:buSzPts val="1000"/>
              <a:buFont typeface="Wingdings" panose="05000000000000000000" pitchFamily="2" charset="2"/>
              <a:buChar char=""/>
              <a:tabLst>
                <a:tab pos="914400" algn="l"/>
              </a:tabLst>
            </a:pPr>
            <a:r>
              <a:rPr lang="en-US" sz="1200" dirty="0">
                <a:effectLst/>
                <a:latin typeface="Neue Haas Grotesk Text Pro" panose="020B0504020202020204" pitchFamily="34" charset="0"/>
                <a:ea typeface="Times New Roman" panose="02020603050405020304" pitchFamily="18" charset="0"/>
              </a:rPr>
              <a:t>Contact the supervisor based on their preference. This could be email, text, or calling.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ts val="1650"/>
              </a:lnSpc>
              <a:spcBef>
                <a:spcPts val="0"/>
              </a:spcBef>
              <a:spcAft>
                <a:spcPts val="750"/>
              </a:spcAft>
              <a:buSzPts val="1000"/>
              <a:buFont typeface="Wingdings" panose="05000000000000000000" pitchFamily="2" charset="2"/>
              <a:buChar char=""/>
              <a:tabLst>
                <a:tab pos="914400" algn="l"/>
              </a:tabLst>
            </a:pPr>
            <a:r>
              <a:rPr lang="en-US" sz="1200" dirty="0">
                <a:effectLst/>
                <a:latin typeface="Neue Haas Grotesk Text Pro" panose="020B0504020202020204" pitchFamily="34" charset="0"/>
                <a:ea typeface="Times New Roman" panose="02020603050405020304" pitchFamily="18" charset="0"/>
              </a:rPr>
              <a:t>Notify your supervisor </a:t>
            </a:r>
            <a:r>
              <a:rPr lang="en-US" sz="1200" b="1" i="1" dirty="0">
                <a:effectLst/>
                <a:latin typeface="Neue Haas Grotesk Text Pro" panose="020B0504020202020204" pitchFamily="34" charset="0"/>
                <a:ea typeface="Times New Roman" panose="02020603050405020304" pitchFamily="18" charset="0"/>
              </a:rPr>
              <a:t>as soon as possible</a:t>
            </a:r>
            <a:r>
              <a:rPr lang="en-US" sz="1200" dirty="0">
                <a:effectLst/>
                <a:latin typeface="Neue Haas Grotesk Text Pro" panose="020B0504020202020204" pitchFamily="34" charset="0"/>
                <a:ea typeface="Times New Roman" panose="02020603050405020304" pitchFamily="18" charset="0"/>
              </a:rPr>
              <a:t> even if it is outside of scheduled service hours.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ts val="1650"/>
              </a:lnSpc>
              <a:spcBef>
                <a:spcPts val="0"/>
              </a:spcBef>
              <a:spcAft>
                <a:spcPts val="750"/>
              </a:spcAft>
              <a:buSzPts val="1000"/>
              <a:buFont typeface="+mj-lt"/>
              <a:buAutoNum type="arabicPeriod"/>
              <a:tabLst>
                <a:tab pos="457200" algn="l"/>
              </a:tabLst>
            </a:pPr>
            <a:r>
              <a:rPr lang="en-US" sz="1200" dirty="0">
                <a:effectLst/>
                <a:latin typeface="Neue Haas Grotesk Text Pro" panose="020B0504020202020204" pitchFamily="34" charset="0"/>
                <a:ea typeface="Times New Roman" panose="02020603050405020304" pitchFamily="18" charset="0"/>
                <a:cs typeface="Times New Roman" panose="02020603050405020304" pitchFamily="18" charset="0"/>
              </a:rPr>
              <a:t>If a member becomes ill during a normally scheduled service day, contact the supervisor immediately so the supervisor can help with closing the current project the sick member is apart of. </a:t>
            </a:r>
          </a:p>
          <a:p>
            <a:pPr marL="342900" marR="0" lvl="0" indent="-342900">
              <a:lnSpc>
                <a:spcPts val="1650"/>
              </a:lnSpc>
              <a:spcBef>
                <a:spcPts val="0"/>
              </a:spcBef>
              <a:spcAft>
                <a:spcPts val="750"/>
              </a:spcAft>
              <a:buSzPts val="1000"/>
              <a:buFont typeface="+mj-lt"/>
              <a:buAutoNum type="arabicPeriod"/>
              <a:tabLst>
                <a:tab pos="457200" algn="l"/>
              </a:tabLst>
            </a:pPr>
            <a:r>
              <a:rPr lang="en-US" sz="1200" dirty="0">
                <a:effectLst/>
                <a:latin typeface="Neue Haas Grotesk Text Pro" panose="020B0504020202020204" pitchFamily="34" charset="0"/>
                <a:ea typeface="Times New Roman" panose="02020603050405020304" pitchFamily="18" charset="0"/>
                <a:cs typeface="Times New Roman" panose="02020603050405020304" pitchFamily="18" charset="0"/>
              </a:rPr>
              <a:t>Unscheduled absences will be monitored. An employee will be counseled when the frequency of unscheduled absences adversely affects the operations of the department. Employees who miss more than three (3) consecutive unscheduled days require a doctor’s release to their supervisor permitting a return to service.</a:t>
            </a:r>
          </a:p>
        </p:txBody>
      </p:sp>
    </p:spTree>
    <p:extLst>
      <p:ext uri="{BB962C8B-B14F-4D97-AF65-F5344CB8AC3E}">
        <p14:creationId xmlns:p14="http://schemas.microsoft.com/office/powerpoint/2010/main" val="536478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8F92C02-F4AA-4877-AF79-413C80AF98BA}"/>
              </a:ext>
            </a:extLst>
          </p:cNvPr>
          <p:cNvSpPr>
            <a:spLocks noGrp="1"/>
          </p:cNvSpPr>
          <p:nvPr>
            <p:ph type="title"/>
          </p:nvPr>
        </p:nvSpPr>
        <p:spPr>
          <a:xfrm>
            <a:off x="838199" y="-50436"/>
            <a:ext cx="10515600" cy="1325563"/>
          </a:xfrm>
        </p:spPr>
        <p:txBody>
          <a:bodyPr/>
          <a:lstStyle/>
          <a:p>
            <a:pPr algn="l"/>
            <a:r>
              <a:rPr lang="en-US" altLang="en-US" sz="3200" b="1" dirty="0">
                <a:solidFill>
                  <a:srgbClr val="002060"/>
                </a:solidFill>
                <a:latin typeface="Neue Haas Grotesk Text Pro" panose="020B0504020202020204" pitchFamily="34" charset="0"/>
              </a:rPr>
              <a:t>Holidays and Time Off- VACATION</a:t>
            </a:r>
          </a:p>
        </p:txBody>
      </p:sp>
      <p:sp>
        <p:nvSpPr>
          <p:cNvPr id="58371" name="Content Placeholder 2">
            <a:extLst>
              <a:ext uri="{FF2B5EF4-FFF2-40B4-BE49-F238E27FC236}">
                <a16:creationId xmlns:a16="http://schemas.microsoft.com/office/drawing/2014/main" id="{FE5D1B8B-6441-48BB-9A09-8672127DA45E}"/>
              </a:ext>
            </a:extLst>
          </p:cNvPr>
          <p:cNvSpPr>
            <a:spLocks noGrp="1"/>
          </p:cNvSpPr>
          <p:nvPr>
            <p:ph idx="1"/>
          </p:nvPr>
        </p:nvSpPr>
        <p:spPr>
          <a:xfrm>
            <a:off x="1189488" y="1094873"/>
            <a:ext cx="10050942" cy="5138659"/>
          </a:xfrm>
        </p:spPr>
        <p:txBody>
          <a:bodyPr>
            <a:normAutofit/>
          </a:bodyPr>
          <a:lstStyle/>
          <a:p>
            <a:r>
              <a:rPr lang="en-US" sz="1400" dirty="0">
                <a:latin typeface="Neue Haas Grotesk Text Pro" panose="020B0504020202020204" pitchFamily="34" charset="0"/>
              </a:rPr>
              <a:t>Must follow the </a:t>
            </a:r>
            <a:r>
              <a:rPr lang="en-US" sz="1400" u="sng" dirty="0">
                <a:highlight>
                  <a:srgbClr val="FFFF00"/>
                </a:highlight>
                <a:latin typeface="Neue Haas Grotesk Text Pro" panose="020B0504020202020204" pitchFamily="34" charset="0"/>
              </a:rPr>
              <a:t>host sites policy</a:t>
            </a:r>
            <a:r>
              <a:rPr lang="en-US" sz="1400" dirty="0">
                <a:latin typeface="Neue Haas Grotesk Text Pro" panose="020B0504020202020204" pitchFamily="34" charset="0"/>
              </a:rPr>
              <a:t>. If there is no policy follow this below</a:t>
            </a:r>
            <a:endParaRPr lang="en-US" sz="1400" dirty="0">
              <a:latin typeface="Neue Haas Grotesk Text Pro" panose="020B0504020202020204" pitchFamily="34" charset="0"/>
              <a:cs typeface="Arial" panose="020B0604020202020204" pitchFamily="34" charset="0"/>
            </a:endParaRPr>
          </a:p>
          <a:p>
            <a:endParaRPr lang="en-US" sz="1400" dirty="0">
              <a:effectLst/>
              <a:latin typeface="Neue Haas Grotesk Text Pro" panose="020B05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400" dirty="0">
                <a:effectLst/>
                <a:latin typeface="Neue Haas Grotesk Text Pro" panose="020B0504020202020204" pitchFamily="34" charset="0"/>
                <a:ea typeface="Calibri" panose="020F0502020204030204" pitchFamily="34" charset="0"/>
                <a:cs typeface="Arial" panose="020B0604020202020204" pitchFamily="34" charset="0"/>
              </a:rPr>
              <a:t>Some flexibility is built into the calendar to accommodate sick and personal leave.  Members are ultimately responsible for ensuring they complete all service hour requirements. </a:t>
            </a:r>
            <a:endPar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i="1" dirty="0">
                <a:solidFill>
                  <a:srgbClr val="FF0000"/>
                </a:solidFill>
                <a:effectLst/>
                <a:latin typeface="Neue Haas Grotesk Text Pro" panose="020B0504020202020204" pitchFamily="34" charset="0"/>
                <a:ea typeface="Calibri" panose="020F0502020204030204" pitchFamily="34" charset="0"/>
                <a:cs typeface="Times New Roman" panose="02020603050405020304" pitchFamily="18" charset="0"/>
              </a:rPr>
              <a:t>Members should make every effort to maintain a regular service schedule. </a:t>
            </a:r>
            <a:r>
              <a:rPr lang="en-US" sz="1400" dirty="0">
                <a:solidFill>
                  <a:srgbClr val="000000"/>
                </a:solidFill>
                <a:effectLst/>
                <a:latin typeface="Neue Haas Grotesk Text Pro" panose="020B0504020202020204" pitchFamily="34" charset="0"/>
                <a:ea typeface="Calibri" panose="020F0502020204030204" pitchFamily="34" charset="0"/>
                <a:cs typeface="Times New Roman" panose="02020603050405020304" pitchFamily="18" charset="0"/>
              </a:rPr>
              <a:t>Personal appointments and time off should be scheduled around set service schedule and holiday breaks as much as possible. Members will be encouraged to stay on track to meet the minimum hours required per the member service agreement.</a:t>
            </a:r>
            <a:endPar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Neue Haas Grotesk Tex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b="1" dirty="0">
                <a:effectLst/>
                <a:latin typeface="Neue Haas Grotesk Text Pro" panose="020B0504020202020204" pitchFamily="34" charset="0"/>
                <a:ea typeface="Calibri" panose="020F0502020204030204" pitchFamily="34" charset="0"/>
                <a:cs typeface="Arial" panose="020B0604020202020204" pitchFamily="34" charset="0"/>
              </a:rPr>
              <a:t>To Take Time off</a:t>
            </a:r>
            <a:r>
              <a:rPr lang="en-US" sz="14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US" sz="14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Neue Haas Grotesk Text Pro" panose="020B0504020202020204" pitchFamily="34" charset="0"/>
                <a:ea typeface="Times New Roman" panose="02020603050405020304" pitchFamily="18" charset="0"/>
              </a:rPr>
              <a:t>You are required to request </a:t>
            </a:r>
            <a:r>
              <a:rPr lang="en-US" sz="1200" b="1" dirty="0">
                <a:effectLst/>
                <a:latin typeface="Neue Haas Grotesk Text Pro" panose="020B0504020202020204" pitchFamily="34" charset="0"/>
                <a:ea typeface="Times New Roman" panose="02020603050405020304" pitchFamily="18" charset="0"/>
              </a:rPr>
              <a:t>TIME OFF at least 7 days in advance of the requested time off (Greater Des Moines requires 14 days),</a:t>
            </a:r>
            <a:r>
              <a:rPr lang="en-US" sz="1200" dirty="0">
                <a:effectLst/>
                <a:latin typeface="Neue Haas Grotesk Text Pro" panose="020B0504020202020204" pitchFamily="34" charset="0"/>
                <a:ea typeface="Times New Roman" panose="02020603050405020304" pitchFamily="18" charset="0"/>
              </a:rPr>
              <a:t> unless it is due to illness or an emergency. You need to contact your supervisor for approval. Approved time off is subject to supervisory approval, department staffing needs and established departmental procedures</a:t>
            </a:r>
          </a:p>
          <a:p>
            <a:pPr marL="342900" marR="0" lvl="0" indent="-342900">
              <a:spcBef>
                <a:spcPts val="0"/>
              </a:spcBef>
              <a:spcAft>
                <a:spcPts val="0"/>
              </a:spcAft>
              <a:buFont typeface="+mj-lt"/>
              <a:buAutoNum type="arabicPeriod"/>
            </a:pPr>
            <a:endParaRPr lang="en-US" sz="1200" dirty="0">
              <a:latin typeface="Neue Haas Grotesk Text Pro" panose="020B0504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endParaRPr lang="en-US" sz="1200" dirty="0">
              <a:effectLst/>
              <a:latin typeface="Neue Haas Grotesk Text Pro" panose="020B0504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Neue Haas Grotesk Text Pro" panose="020B0504020202020204" pitchFamily="34" charset="0"/>
                <a:ea typeface="Times New Roman" panose="02020603050405020304" pitchFamily="18" charset="0"/>
              </a:rPr>
              <a:t>Members must </a:t>
            </a:r>
            <a:r>
              <a:rPr lang="en-US" sz="1200" b="1" dirty="0">
                <a:effectLst/>
                <a:latin typeface="Neue Haas Grotesk Text Pro" panose="020B0504020202020204" pitchFamily="34" charset="0"/>
                <a:ea typeface="Times New Roman" panose="02020603050405020304" pitchFamily="18" charset="0"/>
              </a:rPr>
              <a:t>also provide the supervisor with a screenshot or print out of the current hour status in </a:t>
            </a:r>
            <a:r>
              <a:rPr lang="en-US" sz="1200" b="1" dirty="0" err="1">
                <a:effectLst/>
                <a:latin typeface="Neue Haas Grotesk Text Pro" panose="020B0504020202020204" pitchFamily="34" charset="0"/>
                <a:ea typeface="Times New Roman" panose="02020603050405020304" pitchFamily="18" charset="0"/>
              </a:rPr>
              <a:t>OnCorps</a:t>
            </a:r>
            <a:r>
              <a:rPr lang="en-US" sz="1200" dirty="0">
                <a:effectLst/>
                <a:latin typeface="Neue Haas Grotesk Text Pro" panose="020B0504020202020204" pitchFamily="34" charset="0"/>
                <a:ea typeface="Times New Roman" panose="02020603050405020304" pitchFamily="18" charset="0"/>
              </a:rPr>
              <a:t>. Members must show that the average hours served is </a:t>
            </a:r>
            <a:r>
              <a:rPr lang="en-US" sz="1200" b="1" dirty="0">
                <a:effectLst/>
                <a:highlight>
                  <a:srgbClr val="FFFF00"/>
                </a:highlight>
                <a:latin typeface="Neue Haas Grotesk Text Pro" panose="020B0504020202020204" pitchFamily="34" charset="0"/>
                <a:ea typeface="Times New Roman" panose="02020603050405020304" pitchFamily="18" charset="0"/>
              </a:rPr>
              <a:t>no more than 2 hours less than average hours needed </a:t>
            </a:r>
            <a:r>
              <a:rPr lang="en-US" sz="1200" dirty="0">
                <a:effectLst/>
                <a:latin typeface="Neue Haas Grotesk Text Pro" panose="020B0504020202020204" pitchFamily="34" charset="0"/>
                <a:ea typeface="Times New Roman" panose="02020603050405020304" pitchFamily="18" charset="0"/>
              </a:rPr>
              <a:t>to successfully complete. This is found in the </a:t>
            </a:r>
            <a:r>
              <a:rPr lang="en-US" sz="1200" dirty="0" err="1">
                <a:effectLst/>
                <a:latin typeface="Neue Haas Grotesk Text Pro" panose="020B0504020202020204" pitchFamily="34" charset="0"/>
                <a:ea typeface="Times New Roman" panose="02020603050405020304" pitchFamily="18" charset="0"/>
              </a:rPr>
              <a:t>OnCorps</a:t>
            </a:r>
            <a:r>
              <a:rPr lang="en-US" sz="1200" dirty="0">
                <a:effectLst/>
                <a:latin typeface="Neue Haas Grotesk Text Pro" panose="020B0504020202020204" pitchFamily="34" charset="0"/>
                <a:ea typeface="Times New Roman" panose="02020603050405020304" pitchFamily="18" charset="0"/>
              </a:rPr>
              <a:t> personal account at ia.OncorpsReports.com</a:t>
            </a:r>
            <a:endParaRPr lang="en-US" sz="120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46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D632151-F332-4EB5-A63E-0929B34B80B9}"/>
              </a:ext>
            </a:extLst>
          </p:cNvPr>
          <p:cNvSpPr>
            <a:spLocks noGrp="1"/>
          </p:cNvSpPr>
          <p:nvPr>
            <p:ph type="title"/>
          </p:nvPr>
        </p:nvSpPr>
        <p:spPr>
          <a:xfrm>
            <a:off x="742818" y="244758"/>
            <a:ext cx="10515600" cy="1325563"/>
          </a:xfrm>
        </p:spPr>
        <p:txBody>
          <a:bodyPr/>
          <a:lstStyle/>
          <a:p>
            <a:pPr algn="l"/>
            <a:r>
              <a:rPr lang="en-US" altLang="en-US" sz="3600" b="1" dirty="0">
                <a:solidFill>
                  <a:srgbClr val="EE4036"/>
                </a:solidFill>
                <a:latin typeface="Neue Haas Grotesk Text Pro" panose="020B0504020202020204" pitchFamily="34" charset="0"/>
              </a:rPr>
              <a:t>Prohibited Activities</a:t>
            </a:r>
          </a:p>
        </p:txBody>
      </p:sp>
      <p:sp>
        <p:nvSpPr>
          <p:cNvPr id="3" name="Content Placeholder 2">
            <a:extLst>
              <a:ext uri="{FF2B5EF4-FFF2-40B4-BE49-F238E27FC236}">
                <a16:creationId xmlns:a16="http://schemas.microsoft.com/office/drawing/2014/main" id="{0383A68E-1650-452D-9C1F-4B0E01464EC3}"/>
              </a:ext>
            </a:extLst>
          </p:cNvPr>
          <p:cNvSpPr>
            <a:spLocks noGrp="1"/>
          </p:cNvSpPr>
          <p:nvPr>
            <p:ph idx="1"/>
          </p:nvPr>
        </p:nvSpPr>
        <p:spPr>
          <a:xfrm>
            <a:off x="742818" y="1253331"/>
            <a:ext cx="10515600" cy="4351338"/>
          </a:xfrm>
        </p:spPr>
        <p:txBody>
          <a:bodyPr vert="horz" lIns="91440" tIns="45720" rIns="91440" bIns="45720" rtlCol="0" anchor="t">
            <a:normAutofit/>
          </a:bodyPr>
          <a:lstStyle/>
          <a:p>
            <a:pPr marL="0" indent="0">
              <a:buNone/>
              <a:defRPr/>
            </a:pPr>
            <a:r>
              <a:rPr lang="en-US" sz="2400" dirty="0">
                <a:latin typeface="Neue Haas Grotesk Text Pro" panose="020B0504020202020204" pitchFamily="34" charset="0"/>
              </a:rPr>
              <a:t>There are many prohibited activities. They are all listed in your member service agreement and </a:t>
            </a:r>
            <a:r>
              <a:rPr lang="en-US" sz="2400" dirty="0">
                <a:latin typeface="Neue Haas Grotesk Text Pro" panose="020B0504020202020204" pitchFamily="34" charset="0"/>
                <a:hlinkClick r:id="rId3"/>
              </a:rPr>
              <a:t>here</a:t>
            </a:r>
            <a:r>
              <a:rPr lang="en-US" sz="2400" dirty="0">
                <a:latin typeface="Neue Haas Grotesk Text Pro" panose="020B0504020202020204" pitchFamily="34" charset="0"/>
              </a:rPr>
              <a:t> . But they are basically: </a:t>
            </a:r>
          </a:p>
          <a:p>
            <a:pPr fontAlgn="base"/>
            <a:r>
              <a:rPr lang="en-US" sz="1800" dirty="0">
                <a:solidFill>
                  <a:srgbClr val="08577E"/>
                </a:solidFill>
                <a:latin typeface="Neue Haas Grotesk Text Pro" panose="020B0504020202020204" pitchFamily="34" charset="0"/>
              </a:rPr>
              <a:t>NO RELIGIOUS ACTIVITIES</a:t>
            </a:r>
          </a:p>
          <a:p>
            <a:pPr lvl="1" fontAlgn="base"/>
            <a:r>
              <a:rPr lang="en-US" sz="1400" dirty="0">
                <a:solidFill>
                  <a:srgbClr val="08577E"/>
                </a:solidFill>
                <a:latin typeface="Neue Haas Grotesk Text Pro"/>
              </a:rPr>
              <a:t>i.e. conducting religious worship, leading prayer, </a:t>
            </a:r>
            <a:endParaRPr lang="en-US" sz="1400" dirty="0">
              <a:solidFill>
                <a:srgbClr val="08577E"/>
              </a:solidFill>
              <a:latin typeface="Neue Haas Grotesk Text Pro" panose="020B0504020202020204" pitchFamily="34" charset="0"/>
            </a:endParaRPr>
          </a:p>
          <a:p>
            <a:pPr fontAlgn="base"/>
            <a:r>
              <a:rPr lang="en-US" sz="1800" dirty="0">
                <a:solidFill>
                  <a:srgbClr val="08577E"/>
                </a:solidFill>
                <a:latin typeface="Neue Haas Grotesk Text Pro" panose="020B0504020202020204" pitchFamily="34" charset="0"/>
              </a:rPr>
              <a:t>NO POLITICS (INFLUENCING LEGISLATION)</a:t>
            </a:r>
          </a:p>
          <a:p>
            <a:pPr lvl="1" fontAlgn="base"/>
            <a:r>
              <a:rPr lang="en-US" sz="1400" dirty="0">
                <a:solidFill>
                  <a:srgbClr val="08577E"/>
                </a:solidFill>
                <a:latin typeface="Neue Haas Grotesk Text Pro" panose="020B0504020202020204" pitchFamily="34" charset="0"/>
              </a:rPr>
              <a:t>Voter registrations, calling legislators asking for things, attending protests or boycotts</a:t>
            </a:r>
          </a:p>
          <a:p>
            <a:pPr fontAlgn="base"/>
            <a:r>
              <a:rPr lang="en-US" sz="1800" dirty="0">
                <a:solidFill>
                  <a:srgbClr val="08577E"/>
                </a:solidFill>
                <a:latin typeface="Neue Haas Grotesk Text Pro" panose="020B0504020202020204" pitchFamily="34" charset="0"/>
              </a:rPr>
              <a:t>NO TAKING OVER STAFF POSITIONS</a:t>
            </a:r>
          </a:p>
          <a:p>
            <a:pPr lvl="1" fontAlgn="base"/>
            <a:r>
              <a:rPr lang="en-US" sz="1400" dirty="0">
                <a:solidFill>
                  <a:srgbClr val="08577E"/>
                </a:solidFill>
                <a:latin typeface="Neue Haas Grotesk Text Pro" panose="020B0504020202020204" pitchFamily="34" charset="0"/>
              </a:rPr>
              <a:t>Replacing recently vacant staff position, taking over duties of other staff or volunteers, hiring a member before they finish their term of service. </a:t>
            </a:r>
          </a:p>
          <a:p>
            <a:pPr fontAlgn="base"/>
            <a:r>
              <a:rPr lang="en-US" sz="1800" dirty="0">
                <a:solidFill>
                  <a:srgbClr val="08577E"/>
                </a:solidFill>
                <a:latin typeface="Neue Haas Grotesk Text Pro" panose="020B0504020202020204" pitchFamily="34" charset="0"/>
              </a:rPr>
              <a:t>NO FUNDRAISING</a:t>
            </a:r>
          </a:p>
          <a:p>
            <a:pPr lvl="1" fontAlgn="base"/>
            <a:r>
              <a:rPr lang="en-US" sz="1400" dirty="0">
                <a:solidFill>
                  <a:srgbClr val="08577E"/>
                </a:solidFill>
                <a:latin typeface="Neue Haas Grotesk Text Pro"/>
              </a:rPr>
              <a:t>Allowed in very special circumstances</a:t>
            </a:r>
          </a:p>
        </p:txBody>
      </p:sp>
      <p:pic>
        <p:nvPicPr>
          <p:cNvPr id="60420" name="Picture 3">
            <a:extLst>
              <a:ext uri="{FF2B5EF4-FFF2-40B4-BE49-F238E27FC236}">
                <a16:creationId xmlns:a16="http://schemas.microsoft.com/office/drawing/2014/main" id="{9C54EC0F-0ED6-460B-AA0B-D30BAA6BCE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822" y="5770781"/>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t Allowed&quot; Symbol 1">
            <a:extLst>
              <a:ext uri="{FF2B5EF4-FFF2-40B4-BE49-F238E27FC236}">
                <a16:creationId xmlns:a16="http://schemas.microsoft.com/office/drawing/2014/main" id="{6FB56C8F-00F6-4479-9678-33E2B2A93229}"/>
              </a:ext>
            </a:extLst>
          </p:cNvPr>
          <p:cNvSpPr/>
          <p:nvPr/>
        </p:nvSpPr>
        <p:spPr>
          <a:xfrm>
            <a:off x="10812360" y="434338"/>
            <a:ext cx="1082879" cy="1150384"/>
          </a:xfrm>
          <a:prstGeom prst="noSmoking">
            <a:avLst/>
          </a:prstGeom>
          <a:solidFill>
            <a:srgbClr val="E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50EF334-BBC5-42D0-8230-7D34B48AAA82}"/>
              </a:ext>
            </a:extLst>
          </p:cNvPr>
          <p:cNvSpPr txBox="1"/>
          <p:nvPr/>
        </p:nvSpPr>
        <p:spPr>
          <a:xfrm>
            <a:off x="742818" y="5381467"/>
            <a:ext cx="11434894" cy="307777"/>
          </a:xfrm>
          <a:prstGeom prst="rect">
            <a:avLst/>
          </a:prstGeom>
          <a:noFill/>
        </p:spPr>
        <p:txBody>
          <a:bodyPr wrap="square">
            <a:spAutoFit/>
          </a:bodyPr>
          <a:lstStyle/>
          <a:p>
            <a:r>
              <a:rPr lang="en-US" sz="1400" b="1" dirty="0">
                <a:solidFill>
                  <a:srgbClr val="FF0000"/>
                </a:solidFill>
                <a:latin typeface="Neue Haas Grotesk Text Pro" panose="020B0504020202020204" pitchFamily="34" charset="0"/>
              </a:rPr>
              <a:t>AmeriCorps members are free to and encouraged to participate in these activities on their own time outside of service</a:t>
            </a:r>
            <a:endParaRPr lang="en-US" sz="1400" dirty="0">
              <a:latin typeface="Neue Haas Grotesk Text Pro" panose="020B0504020202020204" pitchFamily="34" charset="0"/>
            </a:endParaRPr>
          </a:p>
        </p:txBody>
      </p:sp>
      <p:pic>
        <p:nvPicPr>
          <p:cNvPr id="9" name="Picture 8" descr="Logo&#10;&#10;Description automatically generated">
            <a:extLst>
              <a:ext uri="{FF2B5EF4-FFF2-40B4-BE49-F238E27FC236}">
                <a16:creationId xmlns:a16="http://schemas.microsoft.com/office/drawing/2014/main" id="{48548378-8A81-A3AF-A908-3C270CDC6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3306" y="5805487"/>
            <a:ext cx="1531115" cy="10525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1132F040-15C6-46E8-9F19-39E8EF8257BB}"/>
              </a:ext>
            </a:extLst>
          </p:cNvPr>
          <p:cNvSpPr>
            <a:spLocks noGrp="1"/>
          </p:cNvSpPr>
          <p:nvPr>
            <p:ph type="title"/>
          </p:nvPr>
        </p:nvSpPr>
        <p:spPr>
          <a:xfrm>
            <a:off x="1054915" y="203994"/>
            <a:ext cx="8229600" cy="1143000"/>
          </a:xfrm>
        </p:spPr>
        <p:txBody>
          <a:bodyPr>
            <a:normAutofit/>
          </a:bodyPr>
          <a:lstStyle/>
          <a:p>
            <a:r>
              <a:rPr lang="en-US" altLang="en-US" sz="3600" b="1" dirty="0">
                <a:solidFill>
                  <a:schemeClr val="tx2"/>
                </a:solidFill>
                <a:latin typeface="Neue Haas Grotesk Text Pro" panose="020B0504020202020204" pitchFamily="34" charset="0"/>
              </a:rPr>
              <a:t>Why do members serve?</a:t>
            </a:r>
          </a:p>
        </p:txBody>
      </p:sp>
      <p:sp>
        <p:nvSpPr>
          <p:cNvPr id="7172" name="Content Placeholder 2">
            <a:extLst>
              <a:ext uri="{FF2B5EF4-FFF2-40B4-BE49-F238E27FC236}">
                <a16:creationId xmlns:a16="http://schemas.microsoft.com/office/drawing/2014/main" id="{39F38CDA-99AD-4025-86D1-0FADDF73EA1A}"/>
              </a:ext>
            </a:extLst>
          </p:cNvPr>
          <p:cNvSpPr>
            <a:spLocks noGrp="1"/>
          </p:cNvSpPr>
          <p:nvPr>
            <p:ph idx="1"/>
          </p:nvPr>
        </p:nvSpPr>
        <p:spPr>
          <a:xfrm>
            <a:off x="1981200" y="1066800"/>
            <a:ext cx="8229600" cy="1981200"/>
          </a:xfrm>
        </p:spPr>
        <p:txBody>
          <a:bodyPr>
            <a:normAutofit/>
          </a:bodyPr>
          <a:lstStyle/>
          <a:p>
            <a:r>
              <a:rPr lang="en-US" altLang="en-US" b="1" dirty="0">
                <a:latin typeface="NeueHaasGroteskText" panose="020B0504020202020204" pitchFamily="34" charset="0"/>
              </a:rPr>
              <a:t>Members tell us they serve because: </a:t>
            </a:r>
          </a:p>
          <a:p>
            <a:pPr lvl="1"/>
            <a:r>
              <a:rPr lang="en-US" altLang="en-US" sz="2000" dirty="0">
                <a:latin typeface="NeueHaasGroteskText" panose="020B0504020202020204" pitchFamily="34" charset="0"/>
              </a:rPr>
              <a:t>Want to impact their communities </a:t>
            </a:r>
          </a:p>
          <a:p>
            <a:pPr lvl="1"/>
            <a:r>
              <a:rPr lang="en-US" altLang="en-US" sz="2000" dirty="0">
                <a:latin typeface="NeueHaasGroteskText" panose="020B0504020202020204" pitchFamily="34" charset="0"/>
              </a:rPr>
              <a:t>Want experience in the nonprofit world</a:t>
            </a:r>
          </a:p>
          <a:p>
            <a:pPr lvl="1"/>
            <a:r>
              <a:rPr lang="en-US" altLang="en-US" sz="2000" dirty="0">
                <a:latin typeface="NeueHaasGroteskText" panose="020B0504020202020204" pitchFamily="34" charset="0"/>
              </a:rPr>
              <a:t>Want to learn how to be responsible homeowners</a:t>
            </a:r>
          </a:p>
        </p:txBody>
      </p:sp>
      <p:pic>
        <p:nvPicPr>
          <p:cNvPr id="7173" name="Picture 3">
            <a:extLst>
              <a:ext uri="{FF2B5EF4-FFF2-40B4-BE49-F238E27FC236}">
                <a16:creationId xmlns:a16="http://schemas.microsoft.com/office/drawing/2014/main" id="{FC3ADB5A-6765-4853-918E-816955D01C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416" y="5414169"/>
            <a:ext cx="2782888"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B06F34C-3F62-4528-A436-B63C1DDCDA89}"/>
              </a:ext>
            </a:extLst>
          </p:cNvPr>
          <p:cNvSpPr txBox="1">
            <a:spLocks/>
          </p:cNvSpPr>
          <p:nvPr/>
        </p:nvSpPr>
        <p:spPr bwMode="auto">
          <a:xfrm>
            <a:off x="1054915" y="2933248"/>
            <a:ext cx="9004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Neue Haas Grotesk Text Pro" panose="020B050402020202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3200" b="1" dirty="0">
                <a:solidFill>
                  <a:schemeClr val="tx2"/>
                </a:solidFill>
              </a:rPr>
              <a:t>What is AmeriCorps to members? </a:t>
            </a:r>
          </a:p>
        </p:txBody>
      </p:sp>
      <p:sp>
        <p:nvSpPr>
          <p:cNvPr id="8" name="TextBox 7">
            <a:extLst>
              <a:ext uri="{FF2B5EF4-FFF2-40B4-BE49-F238E27FC236}">
                <a16:creationId xmlns:a16="http://schemas.microsoft.com/office/drawing/2014/main" id="{77A0C598-2FD3-4E79-8717-4C8E8233F57F}"/>
              </a:ext>
            </a:extLst>
          </p:cNvPr>
          <p:cNvSpPr txBox="1"/>
          <p:nvPr/>
        </p:nvSpPr>
        <p:spPr>
          <a:xfrm>
            <a:off x="1981200" y="3993776"/>
            <a:ext cx="7412179" cy="1200329"/>
          </a:xfrm>
          <a:prstGeom prst="rect">
            <a:avLst/>
          </a:prstGeom>
          <a:noFill/>
        </p:spPr>
        <p:txBody>
          <a:bodyPr wrap="square">
            <a:spAutoFit/>
          </a:bodyPr>
          <a:lstStyle/>
          <a:p>
            <a:r>
              <a:rPr lang="en-US" altLang="en-US" b="1" dirty="0">
                <a:latin typeface="Neue Haas Grotesk Text Pro" panose="020B0504020202020204" pitchFamily="34" charset="0"/>
              </a:rPr>
              <a:t>AmeriCorps is an apprenticeship program allowing members to: </a:t>
            </a:r>
          </a:p>
          <a:p>
            <a:pPr marL="285750" indent="-285750">
              <a:buFont typeface="Arial" panose="020B0604020202020204" pitchFamily="34" charset="0"/>
              <a:buChar char="•"/>
            </a:pPr>
            <a:r>
              <a:rPr lang="en-US" altLang="en-US" dirty="0">
                <a:latin typeface="Neue Haas Grotesk Text Pro" panose="020B0504020202020204" pitchFamily="34" charset="0"/>
              </a:rPr>
              <a:t>LEARN SKILLS</a:t>
            </a:r>
          </a:p>
          <a:p>
            <a:pPr marL="285750" indent="-285750">
              <a:buFont typeface="Arial" panose="020B0604020202020204" pitchFamily="34" charset="0"/>
              <a:buChar char="•"/>
            </a:pPr>
            <a:r>
              <a:rPr lang="en-US" altLang="en-US" dirty="0">
                <a:latin typeface="Neue Haas Grotesk Text Pro" panose="020B0504020202020204" pitchFamily="34" charset="0"/>
              </a:rPr>
              <a:t>EARN MONEY &amp; SCHOLARSHIPS</a:t>
            </a:r>
          </a:p>
          <a:p>
            <a:pPr marL="285750" indent="-285750">
              <a:buFont typeface="Arial" panose="020B0604020202020204" pitchFamily="34" charset="0"/>
              <a:buChar char="•"/>
            </a:pPr>
            <a:r>
              <a:rPr lang="en-US" altLang="en-US" dirty="0">
                <a:latin typeface="Neue Haas Grotesk Text Pro" panose="020B0504020202020204" pitchFamily="34" charset="0"/>
              </a:rPr>
              <a:t>SERVE THEIR COMMUNITITES</a:t>
            </a:r>
          </a:p>
        </p:txBody>
      </p:sp>
      <p:pic>
        <p:nvPicPr>
          <p:cNvPr id="9" name="Picture 8" descr="Logo&#10;&#10;Description automatically generated">
            <a:extLst>
              <a:ext uri="{FF2B5EF4-FFF2-40B4-BE49-F238E27FC236}">
                <a16:creationId xmlns:a16="http://schemas.microsoft.com/office/drawing/2014/main" id="{29994905-07E6-9018-1CC4-F9D7EB04A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4089824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D632151-F332-4EB5-A63E-0929B34B80B9}"/>
              </a:ext>
            </a:extLst>
          </p:cNvPr>
          <p:cNvSpPr>
            <a:spLocks noGrp="1"/>
          </p:cNvSpPr>
          <p:nvPr>
            <p:ph type="title"/>
          </p:nvPr>
        </p:nvSpPr>
        <p:spPr>
          <a:xfrm>
            <a:off x="742818" y="244758"/>
            <a:ext cx="10515600" cy="1325563"/>
          </a:xfrm>
        </p:spPr>
        <p:txBody>
          <a:bodyPr/>
          <a:lstStyle/>
          <a:p>
            <a:pPr algn="l"/>
            <a:r>
              <a:rPr lang="en-US" altLang="en-US" sz="3600" b="1" dirty="0">
                <a:solidFill>
                  <a:srgbClr val="EE4036"/>
                </a:solidFill>
                <a:latin typeface="Neue Haas Grotesk Text Pro" panose="020B0504020202020204" pitchFamily="34" charset="0"/>
              </a:rPr>
              <a:t>Examples of Unallowable Activities</a:t>
            </a:r>
          </a:p>
        </p:txBody>
      </p:sp>
      <p:sp>
        <p:nvSpPr>
          <p:cNvPr id="3" name="Content Placeholder 2">
            <a:extLst>
              <a:ext uri="{FF2B5EF4-FFF2-40B4-BE49-F238E27FC236}">
                <a16:creationId xmlns:a16="http://schemas.microsoft.com/office/drawing/2014/main" id="{0383A68E-1650-452D-9C1F-4B0E01464EC3}"/>
              </a:ext>
            </a:extLst>
          </p:cNvPr>
          <p:cNvSpPr>
            <a:spLocks noGrp="1"/>
          </p:cNvSpPr>
          <p:nvPr>
            <p:ph idx="1"/>
          </p:nvPr>
        </p:nvSpPr>
        <p:spPr>
          <a:xfrm>
            <a:off x="742818" y="1253331"/>
            <a:ext cx="10515600" cy="4351338"/>
          </a:xfrm>
        </p:spPr>
        <p:txBody>
          <a:bodyPr vert="horz" lIns="91440" tIns="45720" rIns="91440" bIns="45720" rtlCol="0" anchor="t">
            <a:normAutofit/>
          </a:bodyPr>
          <a:lstStyle/>
          <a:p>
            <a:pPr>
              <a:buFontTx/>
              <a:buChar char="-"/>
              <a:defRPr/>
            </a:pPr>
            <a:r>
              <a:rPr lang="en-US" sz="2400" dirty="0">
                <a:latin typeface="Neue Haas Grotesk Text Pro" panose="020B0504020202020204" pitchFamily="34" charset="0"/>
              </a:rPr>
              <a:t>Anything to do with ReStore (considered fundraising)</a:t>
            </a:r>
          </a:p>
          <a:p>
            <a:pPr>
              <a:buFontTx/>
              <a:buChar char="-"/>
              <a:defRPr/>
            </a:pPr>
            <a:r>
              <a:rPr lang="en-US" sz="2400" dirty="0">
                <a:latin typeface="Neue Haas Grotesk Text Pro"/>
              </a:rPr>
              <a:t>Taking over staff/volunteer position, even if temporary (considered non-displacement)</a:t>
            </a:r>
          </a:p>
          <a:p>
            <a:pPr>
              <a:buFontTx/>
              <a:buChar char="-"/>
              <a:defRPr/>
            </a:pPr>
            <a:r>
              <a:rPr lang="en-US" sz="2400" dirty="0">
                <a:latin typeface="Neue Haas Grotesk Text Pro"/>
              </a:rPr>
              <a:t>Participating in a fundraising event and counting the hours (considered general fundraising)</a:t>
            </a:r>
          </a:p>
          <a:p>
            <a:pPr lvl="1">
              <a:buFontTx/>
              <a:buChar char="-"/>
              <a:defRPr/>
            </a:pPr>
            <a:r>
              <a:rPr lang="en-US" sz="2000" dirty="0">
                <a:latin typeface="Neue Haas Grotesk Text Pro" panose="020B0504020202020204" pitchFamily="34" charset="0"/>
              </a:rPr>
              <a:t>Example: Being on the planning committee, setting up for the event, working the event. </a:t>
            </a:r>
          </a:p>
          <a:p>
            <a:pPr>
              <a:buFontTx/>
              <a:buChar char="-"/>
              <a:defRPr/>
            </a:pPr>
            <a:r>
              <a:rPr lang="en-US" sz="2400" dirty="0">
                <a:latin typeface="Neue Haas Grotesk Text Pro" panose="020B0504020202020204" pitchFamily="34" charset="0"/>
              </a:rPr>
              <a:t>Researching a candidate or current representative about their stance on housing issues</a:t>
            </a:r>
          </a:p>
          <a:p>
            <a:pPr>
              <a:buFontTx/>
              <a:buChar char="-"/>
              <a:defRPr/>
            </a:pPr>
            <a:endParaRPr lang="en-US" sz="2400" dirty="0">
              <a:latin typeface="Neue Haas Grotesk Text Pro" panose="020B0504020202020204" pitchFamily="34" charset="0"/>
            </a:endParaRPr>
          </a:p>
        </p:txBody>
      </p:sp>
      <p:pic>
        <p:nvPicPr>
          <p:cNvPr id="60420" name="Picture 3">
            <a:extLst>
              <a:ext uri="{FF2B5EF4-FFF2-40B4-BE49-F238E27FC236}">
                <a16:creationId xmlns:a16="http://schemas.microsoft.com/office/drawing/2014/main" id="{9C54EC0F-0ED6-460B-AA0B-D30BAA6BCE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822" y="5770781"/>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t Allowed&quot; Symbol 1">
            <a:extLst>
              <a:ext uri="{FF2B5EF4-FFF2-40B4-BE49-F238E27FC236}">
                <a16:creationId xmlns:a16="http://schemas.microsoft.com/office/drawing/2014/main" id="{6FB56C8F-00F6-4479-9678-33E2B2A93229}"/>
              </a:ext>
            </a:extLst>
          </p:cNvPr>
          <p:cNvSpPr/>
          <p:nvPr/>
        </p:nvSpPr>
        <p:spPr>
          <a:xfrm>
            <a:off x="10812360" y="434338"/>
            <a:ext cx="1082879" cy="1150384"/>
          </a:xfrm>
          <a:prstGeom prst="noSmoking">
            <a:avLst/>
          </a:prstGeom>
          <a:solidFill>
            <a:srgbClr val="E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50EF334-BBC5-42D0-8230-7D34B48AAA82}"/>
              </a:ext>
            </a:extLst>
          </p:cNvPr>
          <p:cNvSpPr txBox="1"/>
          <p:nvPr/>
        </p:nvSpPr>
        <p:spPr>
          <a:xfrm>
            <a:off x="742818" y="5381467"/>
            <a:ext cx="11434894" cy="307777"/>
          </a:xfrm>
          <a:prstGeom prst="rect">
            <a:avLst/>
          </a:prstGeom>
          <a:noFill/>
        </p:spPr>
        <p:txBody>
          <a:bodyPr wrap="square">
            <a:spAutoFit/>
          </a:bodyPr>
          <a:lstStyle/>
          <a:p>
            <a:r>
              <a:rPr lang="en-US" sz="1400" b="1" dirty="0">
                <a:solidFill>
                  <a:srgbClr val="FF0000"/>
                </a:solidFill>
                <a:latin typeface="Neue Haas Grotesk Text Pro" panose="020B0504020202020204" pitchFamily="34" charset="0"/>
              </a:rPr>
              <a:t>AmeriCorps members are free to and encouraged to participate in these activities on their own time outside of service</a:t>
            </a:r>
            <a:endParaRPr lang="en-US" sz="1400" dirty="0">
              <a:latin typeface="Neue Haas Grotesk Text Pro" panose="020B0504020202020204" pitchFamily="34" charset="0"/>
            </a:endParaRPr>
          </a:p>
        </p:txBody>
      </p:sp>
      <p:pic>
        <p:nvPicPr>
          <p:cNvPr id="9" name="Picture 8" descr="Logo&#10;&#10;Description automatically generated">
            <a:extLst>
              <a:ext uri="{FF2B5EF4-FFF2-40B4-BE49-F238E27FC236}">
                <a16:creationId xmlns:a16="http://schemas.microsoft.com/office/drawing/2014/main" id="{48548378-8A81-A3AF-A908-3C270CDC6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3306" y="5805487"/>
            <a:ext cx="1531115" cy="1052512"/>
          </a:xfrm>
          <a:prstGeom prst="rect">
            <a:avLst/>
          </a:prstGeom>
        </p:spPr>
      </p:pic>
    </p:spTree>
    <p:extLst>
      <p:ext uri="{BB962C8B-B14F-4D97-AF65-F5344CB8AC3E}">
        <p14:creationId xmlns:p14="http://schemas.microsoft.com/office/powerpoint/2010/main" val="1184147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43951" y="272143"/>
            <a:ext cx="8229600" cy="1028700"/>
          </a:xfrm>
        </p:spPr>
        <p:txBody>
          <a:bodyPr/>
          <a:lstStyle/>
          <a:p>
            <a:r>
              <a:rPr lang="en-US" altLang="en-US" b="1" dirty="0">
                <a:solidFill>
                  <a:schemeClr val="tx2"/>
                </a:solidFill>
                <a:latin typeface="Neue Haas Grotesk Text Pro" panose="020B0504020202020204" pitchFamily="34" charset="0"/>
                <a:cs typeface="Times New Roman" pitchFamily="18" charset="0"/>
              </a:rPr>
              <a:t>Disciplinary Guidelines</a:t>
            </a:r>
          </a:p>
        </p:txBody>
      </p:sp>
      <p:sp>
        <p:nvSpPr>
          <p:cNvPr id="3" name="Content Placeholder 2"/>
          <p:cNvSpPr>
            <a:spLocks noGrp="1"/>
          </p:cNvSpPr>
          <p:nvPr>
            <p:ph idx="1"/>
          </p:nvPr>
        </p:nvSpPr>
        <p:spPr>
          <a:xfrm>
            <a:off x="1823453" y="1119674"/>
            <a:ext cx="8382000" cy="1203648"/>
          </a:xfrm>
        </p:spPr>
        <p:txBody>
          <a:bodyPr vert="horz" lIns="91440" tIns="45720" rIns="91440" bIns="45720" rtlCol="0" anchor="t">
            <a:normAutofit/>
          </a:bodyPr>
          <a:lstStyle/>
          <a:p>
            <a:pPr marL="0" indent="0">
              <a:buNone/>
              <a:defRPr/>
            </a:pPr>
            <a:r>
              <a:rPr lang="en-US" sz="2400" dirty="0">
                <a:latin typeface="Neue Haas Grotesk Text Pro" panose="020B0504020202020204" pitchFamily="34" charset="0"/>
              </a:rPr>
              <a:t>Our goals are to help nurture a member and keep them in the program. However, sometimes members need to be disciplined. </a:t>
            </a:r>
            <a:endParaRPr lang="en-US" sz="2400" dirty="0">
              <a:latin typeface="Neue Haas Grotesk Text Pro" panose="020B0504020202020204" pitchFamily="34" charset="0"/>
              <a:cs typeface="Calibri"/>
            </a:endParaRPr>
          </a:p>
          <a:p>
            <a:pPr>
              <a:defRPr/>
            </a:pPr>
            <a:endParaRPr lang="en-US" dirty="0"/>
          </a:p>
        </p:txBody>
      </p:sp>
      <p:sp>
        <p:nvSpPr>
          <p:cNvPr id="4" name="Content Placeholder 2">
            <a:extLst>
              <a:ext uri="{FF2B5EF4-FFF2-40B4-BE49-F238E27FC236}">
                <a16:creationId xmlns:a16="http://schemas.microsoft.com/office/drawing/2014/main" id="{D7373FD4-5A53-43BC-BA28-59A41E349F76}"/>
              </a:ext>
            </a:extLst>
          </p:cNvPr>
          <p:cNvSpPr txBox="1">
            <a:spLocks/>
          </p:cNvSpPr>
          <p:nvPr/>
        </p:nvSpPr>
        <p:spPr>
          <a:xfrm>
            <a:off x="1743951" y="2323322"/>
            <a:ext cx="9760694" cy="357829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400" b="1" dirty="0">
                <a:latin typeface="Neue Haas Grotesk Text Pro" panose="020B0504020202020204" pitchFamily="34" charset="0"/>
              </a:rPr>
              <a:t>Progression of Discipline (If not threatening to the program or organization)</a:t>
            </a:r>
            <a:endParaRPr lang="en-US" sz="2400" dirty="0">
              <a:latin typeface="Neue Haas Grotesk Text Pro" panose="020B0504020202020204" pitchFamily="34" charset="0"/>
              <a:cs typeface="Calibri"/>
            </a:endParaRPr>
          </a:p>
          <a:p>
            <a:pPr marL="457200" indent="-457200">
              <a:buFont typeface="+mj-lt"/>
              <a:buAutoNum type="arabicPeriod"/>
              <a:defRPr/>
            </a:pPr>
            <a:r>
              <a:rPr lang="en-US" sz="2400" b="1" dirty="0">
                <a:latin typeface="Neue Haas Grotesk Text Pro" panose="020B0504020202020204" pitchFamily="34" charset="0"/>
              </a:rPr>
              <a:t>Informal discussion </a:t>
            </a:r>
            <a:r>
              <a:rPr lang="en-US" sz="2400" dirty="0">
                <a:latin typeface="Neue Haas Grotesk Text Pro" panose="020B0504020202020204" pitchFamily="34" charset="0"/>
              </a:rPr>
              <a:t>-- You might not know, but these are the rules here. </a:t>
            </a:r>
            <a:endParaRPr lang="en-US" sz="2400" dirty="0">
              <a:latin typeface="Neue Haas Grotesk Text Pro" panose="020B0504020202020204" pitchFamily="34" charset="0"/>
              <a:cs typeface="Calibri"/>
            </a:endParaRPr>
          </a:p>
          <a:p>
            <a:pPr marL="457200" indent="-457200">
              <a:buFont typeface="+mj-lt"/>
              <a:buAutoNum type="arabicPeriod"/>
              <a:defRPr/>
            </a:pPr>
            <a:r>
              <a:rPr lang="en-US" sz="2400" b="1" dirty="0">
                <a:latin typeface="Neue Haas Grotesk Text Pro" panose="020B0504020202020204" pitchFamily="34" charset="0"/>
              </a:rPr>
              <a:t>Verbal warning </a:t>
            </a:r>
            <a:r>
              <a:rPr lang="en-US" sz="2400" dirty="0">
                <a:latin typeface="Neue Haas Grotesk Text Pro" panose="020B0504020202020204" pitchFamily="34" charset="0"/>
              </a:rPr>
              <a:t>-- A warning advising the member they are out of line or insubordinate and the behavior must stop</a:t>
            </a:r>
            <a:endParaRPr lang="en-US" sz="2400" dirty="0">
              <a:latin typeface="Neue Haas Grotesk Text Pro" panose="020B0504020202020204" pitchFamily="34" charset="0"/>
              <a:cs typeface="Calibri"/>
            </a:endParaRPr>
          </a:p>
          <a:p>
            <a:pPr marL="457200" indent="-457200">
              <a:buFont typeface="+mj-lt"/>
              <a:buAutoNum type="arabicPeriod"/>
              <a:defRPr/>
            </a:pPr>
            <a:r>
              <a:rPr lang="en-US" sz="2400" b="1" dirty="0">
                <a:latin typeface="Neue Haas Grotesk Text Pro" panose="020B0504020202020204" pitchFamily="34" charset="0"/>
              </a:rPr>
              <a:t>Written warning </a:t>
            </a:r>
            <a:r>
              <a:rPr lang="en-US" sz="2400" dirty="0">
                <a:latin typeface="Neue Haas Grotesk Text Pro" panose="020B0504020202020204" pitchFamily="34" charset="0"/>
              </a:rPr>
              <a:t>-- Create a written document explaining steps for change/improvement with goals as to how this will be met  to avoid termination.  </a:t>
            </a:r>
            <a:endParaRPr lang="en-US" sz="2400" dirty="0">
              <a:latin typeface="Neue Haas Grotesk Text Pro" panose="020B0504020202020204" pitchFamily="34" charset="0"/>
              <a:cs typeface="Calibri"/>
            </a:endParaRPr>
          </a:p>
          <a:p>
            <a:pPr marL="457200" indent="-457200">
              <a:buFont typeface="+mj-lt"/>
              <a:buAutoNum type="arabicPeriod"/>
              <a:defRPr/>
            </a:pPr>
            <a:r>
              <a:rPr lang="en-US" sz="2400" b="1" dirty="0">
                <a:latin typeface="Neue Haas Grotesk Text Pro" panose="020B0504020202020204" pitchFamily="34" charset="0"/>
              </a:rPr>
              <a:t>Termination of Service </a:t>
            </a:r>
            <a:r>
              <a:rPr lang="en-US" sz="2400" dirty="0">
                <a:latin typeface="Neue Haas Grotesk Text Pro" panose="020B0504020202020204" pitchFamily="34" charset="0"/>
              </a:rPr>
              <a:t>aka Firing</a:t>
            </a:r>
            <a:endParaRPr lang="en-US" sz="2400" dirty="0">
              <a:latin typeface="Neue Haas Grotesk Text Pro" panose="020B0504020202020204" pitchFamily="34" charset="0"/>
              <a:cs typeface="Calibri"/>
            </a:endParaRPr>
          </a:p>
          <a:p>
            <a:pPr>
              <a:defRPr/>
            </a:pPr>
            <a:endParaRPr lang="en-US" dirty="0"/>
          </a:p>
        </p:txBody>
      </p:sp>
      <p:pic>
        <p:nvPicPr>
          <p:cNvPr id="5" name="Picture 4" descr="Logo&#10;&#10;Description automatically generated">
            <a:extLst>
              <a:ext uri="{FF2B5EF4-FFF2-40B4-BE49-F238E27FC236}">
                <a16:creationId xmlns:a16="http://schemas.microsoft.com/office/drawing/2014/main" id="{8E6FB63F-3CAF-F62F-4AAB-90E44131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AEA5FAC-562D-4AEA-9A30-E6063653EA1C}"/>
              </a:ext>
            </a:extLst>
          </p:cNvPr>
          <p:cNvSpPr>
            <a:spLocks noGrp="1"/>
          </p:cNvSpPr>
          <p:nvPr>
            <p:ph type="title"/>
          </p:nvPr>
        </p:nvSpPr>
        <p:spPr/>
        <p:txBody>
          <a:bodyPr/>
          <a:lstStyle/>
          <a:p>
            <a:r>
              <a:rPr lang="en-US" altLang="en-US" sz="3200" b="1" dirty="0">
                <a:solidFill>
                  <a:schemeClr val="tx2"/>
                </a:solidFill>
                <a:latin typeface="Neue Haas Grotesk Text Pro" panose="020B0504020202020204" pitchFamily="34" charset="0"/>
              </a:rPr>
              <a:t>Release from Term of Service</a:t>
            </a:r>
            <a:br>
              <a:rPr lang="en-US" altLang="en-US" sz="3600" b="1" dirty="0">
                <a:solidFill>
                  <a:schemeClr val="tx2"/>
                </a:solidFill>
                <a:latin typeface="Neue Haas Grotesk Text Pro" panose="020B0504020202020204" pitchFamily="34" charset="0"/>
              </a:rPr>
            </a:br>
            <a:r>
              <a:rPr lang="en-US" altLang="en-US" sz="2400" dirty="0">
                <a:solidFill>
                  <a:schemeClr val="tx2"/>
                </a:solidFill>
                <a:latin typeface="Neue Haas Grotesk Text Pro" panose="020B0504020202020204" pitchFamily="34" charset="0"/>
              </a:rPr>
              <a:t>-Exiting for Cause vs Compelling Personal Circumstance</a:t>
            </a:r>
            <a:endParaRPr lang="en-US" altLang="en-US" sz="3600" dirty="0">
              <a:solidFill>
                <a:schemeClr val="tx2"/>
              </a:solidFill>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6B79C343-2858-4D4C-9E1D-3B8E448AB9E6}"/>
              </a:ext>
            </a:extLst>
          </p:cNvPr>
          <p:cNvSpPr>
            <a:spLocks noGrp="1"/>
          </p:cNvSpPr>
          <p:nvPr>
            <p:ph idx="1"/>
          </p:nvPr>
        </p:nvSpPr>
        <p:spPr>
          <a:xfrm>
            <a:off x="838200" y="1682750"/>
            <a:ext cx="4965441" cy="4351338"/>
          </a:xfrm>
        </p:spPr>
        <p:txBody>
          <a:bodyPr vert="horz" lIns="91440" tIns="45720" rIns="91440" bIns="45720" rtlCol="0" anchor="t">
            <a:normAutofit/>
          </a:bodyPr>
          <a:lstStyle/>
          <a:p>
            <a:pPr>
              <a:defRPr/>
            </a:pPr>
            <a:r>
              <a:rPr lang="en-US" sz="2000" dirty="0">
                <a:latin typeface="NeueHaasGroteskText" panose="020B0504020202020204" pitchFamily="34" charset="0"/>
              </a:rPr>
              <a:t>If a member </a:t>
            </a:r>
            <a:r>
              <a:rPr lang="en-US" sz="2000" b="1" u="sng" dirty="0">
                <a:latin typeface="NeueHaasGroteskText" panose="020B0504020202020204" pitchFamily="34" charset="0"/>
              </a:rPr>
              <a:t>Exits for Cause </a:t>
            </a:r>
            <a:r>
              <a:rPr lang="en-US" sz="2000" dirty="0">
                <a:latin typeface="NeueHaasGroteskText" panose="020B0504020202020204" pitchFamily="34" charset="0"/>
              </a:rPr>
              <a:t>(fired/ quit), they will not receive their education award: </a:t>
            </a:r>
          </a:p>
          <a:p>
            <a:pPr>
              <a:defRPr/>
            </a:pPr>
            <a:r>
              <a:rPr lang="en-US" sz="2400" dirty="0">
                <a:latin typeface="NeueHaasGroteskText" panose="020B0504020202020204" pitchFamily="34" charset="0"/>
              </a:rPr>
              <a:t>Examples:</a:t>
            </a:r>
          </a:p>
          <a:p>
            <a:pPr lvl="2">
              <a:buFont typeface="Wingdings" panose="05000000000000000000" pitchFamily="2" charset="2"/>
              <a:buChar char="§"/>
              <a:defRPr/>
            </a:pPr>
            <a:r>
              <a:rPr lang="en-US" dirty="0">
                <a:latin typeface="NeueHaasGroteskText" panose="020B0504020202020204" pitchFamily="34" charset="0"/>
              </a:rPr>
              <a:t>Being fired</a:t>
            </a:r>
          </a:p>
          <a:p>
            <a:pPr lvl="2">
              <a:buFont typeface="Wingdings" panose="05000000000000000000" pitchFamily="2" charset="2"/>
              <a:buChar char="§"/>
              <a:defRPr/>
            </a:pPr>
            <a:r>
              <a:rPr lang="en-US" dirty="0">
                <a:latin typeface="NeueHaasGroteskText"/>
              </a:rPr>
              <a:t>To enroll in school</a:t>
            </a:r>
          </a:p>
          <a:p>
            <a:pPr lvl="2">
              <a:buFont typeface="Wingdings" panose="05000000000000000000" pitchFamily="2" charset="2"/>
              <a:buChar char="§"/>
              <a:defRPr/>
            </a:pPr>
            <a:r>
              <a:rPr lang="en-US" dirty="0">
                <a:latin typeface="NeueHaasGroteskText"/>
              </a:rPr>
              <a:t>To obtain employment</a:t>
            </a:r>
          </a:p>
          <a:p>
            <a:pPr lvl="2">
              <a:buFont typeface="Wingdings" panose="05000000000000000000" pitchFamily="2" charset="2"/>
              <a:buChar char="§"/>
              <a:defRPr/>
            </a:pPr>
            <a:r>
              <a:rPr lang="en-US" dirty="0">
                <a:latin typeface="NeueHaasGroteskText"/>
              </a:rPr>
              <a:t>Due to dissatisfaction with the program</a:t>
            </a:r>
          </a:p>
          <a:p>
            <a:pPr marL="0" indent="0">
              <a:buNone/>
              <a:defRPr/>
            </a:pPr>
            <a:endParaRPr lang="en-US" dirty="0"/>
          </a:p>
          <a:p>
            <a:pPr>
              <a:defRPr/>
            </a:pPr>
            <a:endParaRPr lang="en-US" dirty="0"/>
          </a:p>
        </p:txBody>
      </p:sp>
      <p:pic>
        <p:nvPicPr>
          <p:cNvPr id="68612" name="Picture 3">
            <a:extLst>
              <a:ext uri="{FF2B5EF4-FFF2-40B4-BE49-F238E27FC236}">
                <a16:creationId xmlns:a16="http://schemas.microsoft.com/office/drawing/2014/main" id="{BC82A80D-DBA1-41CA-970E-72D931CF7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1" y="564609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4EA5A95-CABB-4AA6-A359-8B1A2305C731}"/>
              </a:ext>
            </a:extLst>
          </p:cNvPr>
          <p:cNvSpPr txBox="1">
            <a:spLocks/>
          </p:cNvSpPr>
          <p:nvPr/>
        </p:nvSpPr>
        <p:spPr>
          <a:xfrm>
            <a:off x="6199027" y="1690688"/>
            <a:ext cx="49654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latin typeface="NeueHaasGroteskText" panose="020B0504020202020204" pitchFamily="34" charset="0"/>
              </a:rPr>
              <a:t>If a member leaves for compelling personal circumstances, they may be eligible for a prorated amount of the education award. </a:t>
            </a:r>
          </a:p>
          <a:p>
            <a:pPr>
              <a:defRPr/>
            </a:pPr>
            <a:r>
              <a:rPr lang="en-US" sz="2400" dirty="0">
                <a:latin typeface="NeueHaasGroteskText" panose="020B0504020202020204" pitchFamily="34" charset="0"/>
              </a:rPr>
              <a:t>Examples:</a:t>
            </a:r>
          </a:p>
          <a:p>
            <a:pPr lvl="2">
              <a:buFont typeface="Wingdings" panose="05000000000000000000" pitchFamily="2" charset="2"/>
              <a:buChar char="§"/>
              <a:defRPr/>
            </a:pPr>
            <a:r>
              <a:rPr lang="en-US" dirty="0">
                <a:latin typeface="NeueHaasGroteskText" panose="020B0504020202020204" pitchFamily="34" charset="0"/>
              </a:rPr>
              <a:t>Medical emergency and can’t serve</a:t>
            </a:r>
          </a:p>
          <a:p>
            <a:pPr lvl="2">
              <a:buFont typeface="Wingdings" panose="05000000000000000000" pitchFamily="2" charset="2"/>
              <a:buChar char="§"/>
              <a:defRPr/>
            </a:pPr>
            <a:r>
              <a:rPr lang="en-US" dirty="0">
                <a:latin typeface="NeueHaasGroteskText" panose="020B0504020202020204" pitchFamily="34" charset="0"/>
              </a:rPr>
              <a:t>The primary supporter of the family becomes ill and the member needs to take another job to support the family. </a:t>
            </a:r>
          </a:p>
          <a:p>
            <a:pPr marL="0" indent="0">
              <a:buFont typeface="Arial" panose="020B0604020202020204" pitchFamily="34" charset="0"/>
              <a:buNone/>
              <a:defRPr/>
            </a:pPr>
            <a:endParaRPr lang="en-US" dirty="0"/>
          </a:p>
          <a:p>
            <a:pPr>
              <a:defRPr/>
            </a:pPr>
            <a:endParaRPr lang="en-US" dirty="0"/>
          </a:p>
        </p:txBody>
      </p:sp>
      <p:pic>
        <p:nvPicPr>
          <p:cNvPr id="7" name="Picture 6" descr="Logo&#10;&#10;Description automatically generated">
            <a:extLst>
              <a:ext uri="{FF2B5EF4-FFF2-40B4-BE49-F238E27FC236}">
                <a16:creationId xmlns:a16="http://schemas.microsoft.com/office/drawing/2014/main" id="{510092F6-394D-901B-120B-AB531B9D0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EC9EC7-7BBE-4C09-BBF3-C1E7CAA74BF6}"/>
              </a:ext>
            </a:extLst>
          </p:cNvPr>
          <p:cNvSpPr>
            <a:spLocks noGrp="1"/>
          </p:cNvSpPr>
          <p:nvPr>
            <p:ph type="title"/>
          </p:nvPr>
        </p:nvSpPr>
        <p:spPr/>
        <p:txBody>
          <a:bodyPr>
            <a:normAutofit/>
          </a:bodyPr>
          <a:lstStyle/>
          <a:p>
            <a:r>
              <a:rPr lang="en-US" altLang="en-US" sz="3200" b="1" dirty="0">
                <a:solidFill>
                  <a:schemeClr val="tx2"/>
                </a:solidFill>
                <a:latin typeface="Neue Haas Grotesk Text Pro" panose="020B0504020202020204" pitchFamily="34" charset="0"/>
              </a:rPr>
              <a:t>AmeriCorps Branch Examples</a:t>
            </a:r>
          </a:p>
        </p:txBody>
      </p:sp>
      <p:pic>
        <p:nvPicPr>
          <p:cNvPr id="19459" name="Picture 3">
            <a:extLst>
              <a:ext uri="{FF2B5EF4-FFF2-40B4-BE49-F238E27FC236}">
                <a16:creationId xmlns:a16="http://schemas.microsoft.com/office/drawing/2014/main" id="{0DDFC9DF-E74B-4B4D-895C-430E13E21D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56" y="5618163"/>
            <a:ext cx="2782888"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9" descr="No caption available">
            <a:extLst>
              <a:ext uri="{FF2B5EF4-FFF2-40B4-BE49-F238E27FC236}">
                <a16:creationId xmlns:a16="http://schemas.microsoft.com/office/drawing/2014/main" id="{34BF7F9B-AC43-43CA-9244-5A9D0F112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144" b="5476"/>
          <a:stretch>
            <a:fillRect/>
          </a:stretch>
        </p:blipFill>
        <p:spPr bwMode="auto">
          <a:xfrm>
            <a:off x="1524000" y="1309689"/>
            <a:ext cx="3048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a:extLst>
              <a:ext uri="{FF2B5EF4-FFF2-40B4-BE49-F238E27FC236}">
                <a16:creationId xmlns:a16="http://schemas.microsoft.com/office/drawing/2014/main" id="{14617537-D94C-4E9C-AAC4-E59FE8F2E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11276"/>
            <a:ext cx="30543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a:extLst>
              <a:ext uri="{FF2B5EF4-FFF2-40B4-BE49-F238E27FC236}">
                <a16:creationId xmlns:a16="http://schemas.microsoft.com/office/drawing/2014/main" id="{1275982B-2E48-42B2-9D7E-35D321DA79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6025" y="1309689"/>
            <a:ext cx="30543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10">
            <a:extLst>
              <a:ext uri="{FF2B5EF4-FFF2-40B4-BE49-F238E27FC236}">
                <a16:creationId xmlns:a16="http://schemas.microsoft.com/office/drawing/2014/main" id="{EE730A13-D2D4-4A07-801A-0EB7F0A38E42}"/>
              </a:ext>
            </a:extLst>
          </p:cNvPr>
          <p:cNvSpPr>
            <a:spLocks noChangeArrowheads="1"/>
          </p:cNvSpPr>
          <p:nvPr/>
        </p:nvSpPr>
        <p:spPr bwMode="auto">
          <a:xfrm>
            <a:off x="1657350" y="3733800"/>
            <a:ext cx="2895600" cy="1371600"/>
          </a:xfrm>
          <a:prstGeom prst="roundRect">
            <a:avLst>
              <a:gd name="adj" fmla="val 16667"/>
            </a:avLst>
          </a:prstGeom>
          <a:solidFill>
            <a:srgbClr val="EE403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a:solidFill>
                  <a:schemeClr val="bg1"/>
                </a:solidFill>
                <a:latin typeface="Arial" panose="020B0604020202020204" pitchFamily="34" charset="0"/>
                <a:ea typeface="MS PGothic" panose="020B0600070205080204" pitchFamily="34" charset="-128"/>
              </a:rPr>
              <a:t>AmeriCorps</a:t>
            </a:r>
          </a:p>
          <a:p>
            <a:pPr algn="ctr" eaLnBrk="1" hangingPunct="1">
              <a:lnSpc>
                <a:spcPct val="90000"/>
              </a:lnSpc>
              <a:spcBef>
                <a:spcPct val="0"/>
              </a:spcBef>
              <a:buFontTx/>
              <a:buNone/>
            </a:pPr>
            <a:r>
              <a:rPr lang="en-US" altLang="en-US" sz="2800" b="1">
                <a:solidFill>
                  <a:schemeClr val="bg1"/>
                </a:solidFill>
                <a:latin typeface="Arial" panose="020B0604020202020204" pitchFamily="34" charset="0"/>
                <a:ea typeface="MS PGothic" panose="020B0600070205080204" pitchFamily="34" charset="-128"/>
              </a:rPr>
              <a:t>State/National</a:t>
            </a:r>
            <a:endParaRPr lang="en-US" altLang="en-US" sz="1800" b="1">
              <a:latin typeface="Arial" panose="020B0604020202020204" pitchFamily="34" charset="0"/>
              <a:ea typeface="MS PGothic" panose="020B0600070205080204" pitchFamily="34" charset="-128"/>
            </a:endParaRPr>
          </a:p>
        </p:txBody>
      </p:sp>
      <p:sp>
        <p:nvSpPr>
          <p:cNvPr id="19464" name="AutoShape 15">
            <a:extLst>
              <a:ext uri="{FF2B5EF4-FFF2-40B4-BE49-F238E27FC236}">
                <a16:creationId xmlns:a16="http://schemas.microsoft.com/office/drawing/2014/main" id="{B75367DC-64EB-4B0B-A1B4-EAFE1977B5C2}"/>
              </a:ext>
            </a:extLst>
          </p:cNvPr>
          <p:cNvSpPr>
            <a:spLocks noChangeArrowheads="1"/>
          </p:cNvSpPr>
          <p:nvPr/>
        </p:nvSpPr>
        <p:spPr bwMode="auto">
          <a:xfrm>
            <a:off x="4724400" y="3733800"/>
            <a:ext cx="2743200" cy="1371600"/>
          </a:xfrm>
          <a:prstGeom prst="roundRect">
            <a:avLst>
              <a:gd name="adj" fmla="val 16667"/>
            </a:avLst>
          </a:prstGeom>
          <a:solidFill>
            <a:srgbClr val="EE403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60000"/>
              </a:lnSpc>
              <a:buFontTx/>
              <a:buNone/>
            </a:pPr>
            <a:r>
              <a:rPr lang="en-US" altLang="en-US" sz="2800" b="1">
                <a:solidFill>
                  <a:schemeClr val="bg1"/>
                </a:solidFill>
                <a:latin typeface="Arial" panose="020B0604020202020204" pitchFamily="34" charset="0"/>
                <a:ea typeface="MS PGothic" panose="020B0600070205080204" pitchFamily="34" charset="-128"/>
              </a:rPr>
              <a:t>AmeriCorps</a:t>
            </a:r>
          </a:p>
          <a:p>
            <a:pPr algn="ctr" eaLnBrk="1" hangingPunct="1">
              <a:lnSpc>
                <a:spcPct val="70000"/>
              </a:lnSpc>
              <a:buFontTx/>
              <a:buNone/>
            </a:pPr>
            <a:r>
              <a:rPr lang="en-US" altLang="en-US" sz="2800" b="1">
                <a:solidFill>
                  <a:schemeClr val="bg1"/>
                </a:solidFill>
                <a:latin typeface="Arial" panose="020B0604020202020204" pitchFamily="34" charset="0"/>
                <a:ea typeface="MS PGothic" panose="020B0600070205080204" pitchFamily="34" charset="-128"/>
              </a:rPr>
              <a:t>VISTA</a:t>
            </a:r>
          </a:p>
        </p:txBody>
      </p:sp>
      <p:sp>
        <p:nvSpPr>
          <p:cNvPr id="19465" name="AutoShape 16">
            <a:extLst>
              <a:ext uri="{FF2B5EF4-FFF2-40B4-BE49-F238E27FC236}">
                <a16:creationId xmlns:a16="http://schemas.microsoft.com/office/drawing/2014/main" id="{E8685D77-078E-4A97-A862-C9D816937C59}"/>
              </a:ext>
            </a:extLst>
          </p:cNvPr>
          <p:cNvSpPr>
            <a:spLocks noChangeArrowheads="1"/>
          </p:cNvSpPr>
          <p:nvPr/>
        </p:nvSpPr>
        <p:spPr bwMode="auto">
          <a:xfrm>
            <a:off x="7797800" y="3733800"/>
            <a:ext cx="2743200" cy="1371600"/>
          </a:xfrm>
          <a:prstGeom prst="roundRect">
            <a:avLst>
              <a:gd name="adj" fmla="val 16667"/>
            </a:avLst>
          </a:prstGeom>
          <a:solidFill>
            <a:srgbClr val="EE403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60000"/>
              </a:lnSpc>
              <a:buFontTx/>
              <a:buNone/>
            </a:pPr>
            <a:r>
              <a:rPr lang="en-US" altLang="en-US" sz="2800" b="1">
                <a:solidFill>
                  <a:schemeClr val="bg1"/>
                </a:solidFill>
                <a:latin typeface="Arial" panose="020B0604020202020204" pitchFamily="34" charset="0"/>
                <a:ea typeface="MS PGothic" panose="020B0600070205080204" pitchFamily="34" charset="-128"/>
              </a:rPr>
              <a:t>AmeriCorps</a:t>
            </a:r>
          </a:p>
          <a:p>
            <a:pPr algn="ctr" eaLnBrk="1" hangingPunct="1">
              <a:lnSpc>
                <a:spcPct val="70000"/>
              </a:lnSpc>
              <a:buFontTx/>
              <a:buNone/>
            </a:pPr>
            <a:r>
              <a:rPr lang="en-US" altLang="en-US" sz="2800" b="1">
                <a:solidFill>
                  <a:schemeClr val="bg1"/>
                </a:solidFill>
                <a:latin typeface="Arial" panose="020B0604020202020204" pitchFamily="34" charset="0"/>
                <a:ea typeface="MS PGothic" panose="020B0600070205080204" pitchFamily="34" charset="-128"/>
              </a:rPr>
              <a:t>NCCC</a:t>
            </a:r>
          </a:p>
        </p:txBody>
      </p:sp>
      <p:pic>
        <p:nvPicPr>
          <p:cNvPr id="11" name="Picture 10" descr="Logo&#10;&#10;Description automatically generated">
            <a:extLst>
              <a:ext uri="{FF2B5EF4-FFF2-40B4-BE49-F238E27FC236}">
                <a16:creationId xmlns:a16="http://schemas.microsoft.com/office/drawing/2014/main" id="{12AFD61B-8E9D-7BA0-CB60-BEDE17C45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62150" y="201454"/>
            <a:ext cx="8229600" cy="1028700"/>
          </a:xfrm>
        </p:spPr>
        <p:txBody>
          <a:bodyPr/>
          <a:lstStyle/>
          <a:p>
            <a:r>
              <a:rPr lang="en-US" altLang="en-US" b="1" dirty="0">
                <a:solidFill>
                  <a:schemeClr val="tx2"/>
                </a:solidFill>
                <a:latin typeface="Neue Haas Grotesk Text Pro" panose="020B0504020202020204" pitchFamily="34" charset="0"/>
                <a:cs typeface="Times New Roman" pitchFamily="18" charset="0"/>
              </a:rPr>
              <a:t>AmeriCorps Terminology</a:t>
            </a:r>
          </a:p>
        </p:txBody>
      </p:sp>
      <p:sp>
        <p:nvSpPr>
          <p:cNvPr id="2" name="TextBox 1"/>
          <p:cNvSpPr txBox="1"/>
          <p:nvPr/>
        </p:nvSpPr>
        <p:spPr>
          <a:xfrm>
            <a:off x="620785" y="1485900"/>
            <a:ext cx="9717015" cy="421653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Member, </a:t>
            </a:r>
            <a:r>
              <a:rPr lang="en-US" sz="1600" dirty="0">
                <a:latin typeface="Neue Haas Grotesk Text Pro" panose="020B0504020202020204" pitchFamily="34" charset="0"/>
              </a:rPr>
              <a:t>not a volunteer, intern, staff or volunteer.</a:t>
            </a:r>
          </a:p>
          <a:p>
            <a:pPr marL="285750" indent="-285750">
              <a:spcAft>
                <a:spcPts val="1200"/>
              </a:spcAft>
              <a:buFont typeface="Arial" panose="020B0604020202020204" pitchFamily="34" charset="0"/>
              <a:buChar char="•"/>
            </a:pPr>
            <a:r>
              <a:rPr lang="en-US" sz="1600" dirty="0">
                <a:latin typeface="Neue Haas Grotesk Text Pro" panose="020B0504020202020204" pitchFamily="34" charset="0"/>
              </a:rPr>
              <a:t>Members receive a </a:t>
            </a:r>
            <a:r>
              <a:rPr lang="en-US" sz="1600" b="1" dirty="0">
                <a:latin typeface="Neue Haas Grotesk Text Pro" panose="020B0504020202020204" pitchFamily="34" charset="0"/>
              </a:rPr>
              <a:t>Living Allowance </a:t>
            </a:r>
            <a:r>
              <a:rPr lang="en-US" sz="1600" dirty="0">
                <a:latin typeface="Neue Haas Grotesk Text Pro" panose="020B0504020202020204" pitchFamily="34" charset="0"/>
              </a:rPr>
              <a:t>and not a salary or a wage.</a:t>
            </a:r>
          </a:p>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Serve/Service </a:t>
            </a:r>
            <a:r>
              <a:rPr lang="en-US" sz="1600" dirty="0">
                <a:latin typeface="Neue Haas Grotesk Text Pro" panose="020B0504020202020204" pitchFamily="34" charset="0"/>
              </a:rPr>
              <a:t>should be used rather than work when referring to AmeriCorps time.</a:t>
            </a:r>
          </a:p>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Service Site </a:t>
            </a:r>
            <a:r>
              <a:rPr lang="en-US" sz="1600" dirty="0">
                <a:latin typeface="Neue Haas Grotesk Text Pro" panose="020B0504020202020204" pitchFamily="34" charset="0"/>
              </a:rPr>
              <a:t>is the location where the member is serving.</a:t>
            </a:r>
          </a:p>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Member Service Agreement </a:t>
            </a:r>
            <a:r>
              <a:rPr lang="en-US" sz="1600" dirty="0">
                <a:latin typeface="Neue Haas Grotesk Text Pro" panose="020B0504020202020204" pitchFamily="34" charset="0"/>
              </a:rPr>
              <a:t>is the contract the member signs</a:t>
            </a:r>
          </a:p>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Position Description </a:t>
            </a:r>
            <a:r>
              <a:rPr lang="en-US" sz="1600" dirty="0">
                <a:latin typeface="Neue Haas Grotesk Text Pro" panose="020B0504020202020204" pitchFamily="34" charset="0"/>
              </a:rPr>
              <a:t>outlines the duties and responsibilities of the position.</a:t>
            </a:r>
            <a:endParaRPr lang="en-US" sz="1600" b="1" dirty="0">
              <a:latin typeface="Neue Haas Grotesk Text Pro" panose="020B0504020202020204" pitchFamily="34" charset="0"/>
            </a:endParaRPr>
          </a:p>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Nonduplication</a:t>
            </a:r>
            <a:r>
              <a:rPr lang="en-US" sz="1600" dirty="0">
                <a:latin typeface="Neue Haas Grotesk Text Pro" panose="020B0504020202020204" pitchFamily="34" charset="0"/>
              </a:rPr>
              <a:t> and </a:t>
            </a:r>
            <a:r>
              <a:rPr lang="en-US" sz="1600" b="1" dirty="0">
                <a:latin typeface="Neue Haas Grotesk Text Pro" panose="020B0504020202020204" pitchFamily="34" charset="0"/>
              </a:rPr>
              <a:t>Non displacement  </a:t>
            </a:r>
            <a:r>
              <a:rPr lang="en-US" sz="1600" dirty="0">
                <a:latin typeface="Neue Haas Grotesk Text Pro" panose="020B0504020202020204" pitchFamily="34" charset="0"/>
              </a:rPr>
              <a:t>AmeriCorps members may not duplicate an activity that is already available or displace an employee or position</a:t>
            </a:r>
            <a:r>
              <a:rPr lang="en-US" sz="1600" b="1" dirty="0">
                <a:latin typeface="Neue Haas Grotesk Text Pro" panose="020B0504020202020204" pitchFamily="34" charset="0"/>
              </a:rPr>
              <a:t>.</a:t>
            </a:r>
          </a:p>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Release from service </a:t>
            </a:r>
            <a:r>
              <a:rPr lang="en-US" sz="1600" dirty="0">
                <a:latin typeface="Neue Haas Grotesk Text Pro" panose="020B0504020202020204" pitchFamily="34" charset="0"/>
              </a:rPr>
              <a:t>– Fired- Quit</a:t>
            </a:r>
          </a:p>
          <a:p>
            <a:pPr marL="285750" indent="-285750">
              <a:spcAft>
                <a:spcPts val="1200"/>
              </a:spcAft>
              <a:buFont typeface="Arial" panose="020B0604020202020204" pitchFamily="34" charset="0"/>
              <a:buChar char="•"/>
            </a:pPr>
            <a:r>
              <a:rPr lang="en-US" sz="1600" b="1" dirty="0">
                <a:latin typeface="Neue Haas Grotesk Text Pro" panose="020B0504020202020204" pitchFamily="34" charset="0"/>
              </a:rPr>
              <a:t>Compelling personal circumstance </a:t>
            </a:r>
            <a:r>
              <a:rPr lang="en-US" sz="1600" dirty="0">
                <a:latin typeface="Neue Haas Grotesk Text Pro" panose="020B0504020202020204" pitchFamily="34" charset="0"/>
              </a:rPr>
              <a:t>– fired/quit out of the members control</a:t>
            </a:r>
          </a:p>
          <a:p>
            <a:endParaRPr lang="en-US" dirty="0"/>
          </a:p>
        </p:txBody>
      </p:sp>
      <p:pic>
        <p:nvPicPr>
          <p:cNvPr id="4" name="Picture 3" descr="Logo&#10;&#10;Description automatically generated">
            <a:extLst>
              <a:ext uri="{FF2B5EF4-FFF2-40B4-BE49-F238E27FC236}">
                <a16:creationId xmlns:a16="http://schemas.microsoft.com/office/drawing/2014/main" id="{78E14017-6882-EE1E-F6CA-142B00439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6276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609600"/>
            <a:ext cx="8229600" cy="1028700"/>
          </a:xfrm>
        </p:spPr>
        <p:txBody>
          <a:bodyPr>
            <a:normAutofit/>
          </a:bodyPr>
          <a:lstStyle/>
          <a:p>
            <a:r>
              <a:rPr lang="en-US" altLang="en-US" sz="3200" b="1" dirty="0">
                <a:solidFill>
                  <a:schemeClr val="tx2"/>
                </a:solidFill>
                <a:latin typeface="Neue Haas Grotesk Text Pro" panose="020B0504020202020204" pitchFamily="34" charset="0"/>
                <a:cs typeface="Times New Roman"/>
              </a:rPr>
              <a:t>Recruitment</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159726" y="1462574"/>
            <a:ext cx="10749776" cy="3932852"/>
          </a:xfrm>
        </p:spPr>
        <p:txBody>
          <a:bodyPr vert="horz" lIns="91440" tIns="45720" rIns="91440" bIns="45720" rtlCol="0" anchor="t">
            <a:normAutofit fontScale="25000" lnSpcReduction="20000"/>
          </a:bodyPr>
          <a:lstStyle/>
          <a:p>
            <a:pPr marL="0" indent="0" algn="ctr">
              <a:buNone/>
            </a:pPr>
            <a:endParaRPr lang="en-US" dirty="0"/>
          </a:p>
          <a:p>
            <a:pPr marL="0" indent="0">
              <a:buNone/>
            </a:pPr>
            <a:r>
              <a:rPr lang="en-US" sz="5600" b="1" dirty="0">
                <a:latin typeface="Neue Haas Grotesk Text Pro" panose="020B0504020202020204" pitchFamily="34" charset="0"/>
              </a:rPr>
              <a:t>Recruitment: </a:t>
            </a:r>
          </a:p>
          <a:p>
            <a:pPr marL="0" indent="0">
              <a:lnSpc>
                <a:spcPct val="120000"/>
              </a:lnSpc>
              <a:buNone/>
            </a:pPr>
            <a:r>
              <a:rPr lang="en-US" sz="5600" dirty="0">
                <a:latin typeface="Neue Haas Grotesk Text Pro" panose="020B0504020202020204" pitchFamily="34" charset="0"/>
              </a:rPr>
              <a:t>Responsibility for recruitment will be shared between Habitat for Humanity of Iowa and the designated host sites. Habitat for Humanity of Iowa program director will provide information and sample recruitment materials to assist in the recruitment process for affiliates. Habitat also has a staff member dedicated to the recruiting through online platforms. </a:t>
            </a:r>
            <a:endParaRPr lang="en-US" sz="12800" dirty="0">
              <a:latin typeface="Neue Haas Grotesk Text Pro" panose="020B0504020202020204" pitchFamily="34" charset="0"/>
            </a:endParaRPr>
          </a:p>
          <a:p>
            <a:pPr marL="0" indent="0">
              <a:buNone/>
            </a:pPr>
            <a:br>
              <a:rPr lang="en-US" sz="12800" dirty="0">
                <a:latin typeface="Neue Haas Grotesk Text Pro" panose="020B0504020202020204" pitchFamily="34" charset="0"/>
              </a:rPr>
            </a:br>
            <a:r>
              <a:rPr lang="en-US" sz="5600" b="1" dirty="0">
                <a:latin typeface="Neue Haas Grotesk Text Pro" panose="020B0504020202020204" pitchFamily="34" charset="0"/>
              </a:rPr>
              <a:t>Steps: </a:t>
            </a:r>
            <a:endParaRPr lang="en-US" sz="12800" dirty="0">
              <a:latin typeface="Neue Haas Grotesk Text Pro" panose="020B0504020202020204" pitchFamily="34" charset="0"/>
            </a:endParaRPr>
          </a:p>
          <a:p>
            <a:pPr fontAlgn="base">
              <a:lnSpc>
                <a:spcPct val="120000"/>
              </a:lnSpc>
            </a:pPr>
            <a:r>
              <a:rPr lang="en-US" sz="5600" b="1" dirty="0">
                <a:latin typeface="Neue Haas Grotesk Text Pro"/>
              </a:rPr>
              <a:t>Advertise</a:t>
            </a:r>
            <a:r>
              <a:rPr lang="en-US" sz="5600" dirty="0">
                <a:latin typeface="Neue Haas Grotesk Text Pro"/>
              </a:rPr>
              <a:t>: Habitat Iowa posts positions on online platforms and Affiliates recruit through staff, volunteers, and local school chapters. It is also helpful for affiliates to post on social media, their website and to share the posting with other community organizations.</a:t>
            </a:r>
            <a:endParaRPr lang="en-US" sz="5600" dirty="0">
              <a:latin typeface="Neue Haas Grotesk Text Pro" panose="020B0504020202020204" pitchFamily="34" charset="0"/>
            </a:endParaRPr>
          </a:p>
          <a:p>
            <a:pPr fontAlgn="base">
              <a:lnSpc>
                <a:spcPct val="120000"/>
              </a:lnSpc>
            </a:pPr>
            <a:r>
              <a:rPr lang="en-US" sz="5600" b="1" dirty="0">
                <a:latin typeface="Neue Haas Grotesk Text Pro"/>
              </a:rPr>
              <a:t>Apply:</a:t>
            </a:r>
            <a:r>
              <a:rPr lang="en-US" sz="5600" dirty="0">
                <a:latin typeface="Neue Haas Grotesk Text Pro"/>
              </a:rPr>
              <a:t> Members apply through the Habitat Iowa application portal</a:t>
            </a:r>
          </a:p>
          <a:p>
            <a:pPr fontAlgn="base">
              <a:lnSpc>
                <a:spcPct val="120000"/>
              </a:lnSpc>
            </a:pPr>
            <a:r>
              <a:rPr lang="en-US" sz="5600" b="1" dirty="0">
                <a:latin typeface="Neue Haas Grotesk Text Pro"/>
              </a:rPr>
              <a:t>Screen: </a:t>
            </a:r>
            <a:r>
              <a:rPr lang="en-US" sz="5600" dirty="0">
                <a:latin typeface="Neue Haas Grotesk Text Pro"/>
              </a:rPr>
              <a:t>Habitat Iowa staff Screen those candidates and passes candidates to affiliates</a:t>
            </a:r>
          </a:p>
          <a:p>
            <a:pPr fontAlgn="base">
              <a:lnSpc>
                <a:spcPct val="120000"/>
              </a:lnSpc>
            </a:pPr>
            <a:r>
              <a:rPr lang="en-US" sz="5600" b="1" dirty="0">
                <a:latin typeface="Neue Haas Grotesk Text Pro"/>
              </a:rPr>
              <a:t>Screen/Select:</a:t>
            </a:r>
            <a:r>
              <a:rPr lang="en-US" sz="5600" dirty="0">
                <a:latin typeface="Neue Haas Grotesk Text Pro"/>
              </a:rPr>
              <a:t> Affiliates interview and select members</a:t>
            </a:r>
          </a:p>
          <a:p>
            <a:pPr>
              <a:lnSpc>
                <a:spcPct val="120000"/>
              </a:lnSpc>
            </a:pPr>
            <a:r>
              <a:rPr lang="en-US" sz="5600" b="1" dirty="0">
                <a:latin typeface="Neue Haas Grotesk Text Pro"/>
              </a:rPr>
              <a:t>Enroll</a:t>
            </a:r>
            <a:r>
              <a:rPr lang="en-US" sz="5600" dirty="0">
                <a:latin typeface="Neue Haas Grotesk Text Pro"/>
              </a:rPr>
              <a:t>: Habitat Iowa staff enroll those members</a:t>
            </a:r>
            <a:endParaRPr lang="en-US" sz="12800" dirty="0">
              <a:latin typeface="Neue Haas Grotesk Text Pro"/>
            </a:endParaRPr>
          </a:p>
        </p:txBody>
      </p:sp>
      <p:pic>
        <p:nvPicPr>
          <p:cNvPr id="2" name="Picture 3">
            <a:extLst>
              <a:ext uri="{FF2B5EF4-FFF2-40B4-BE49-F238E27FC236}">
                <a16:creationId xmlns:a16="http://schemas.microsoft.com/office/drawing/2014/main" id="{62AF3E31-5B7E-40ED-92F5-E624F40276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1" y="564609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570B1B3E-63C1-F205-20DF-77FF26A85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26314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609600"/>
            <a:ext cx="8229600" cy="1028700"/>
          </a:xfrm>
        </p:spPr>
        <p:txBody>
          <a:bodyPr>
            <a:normAutofit/>
          </a:bodyPr>
          <a:lstStyle/>
          <a:p>
            <a:r>
              <a:rPr lang="en-US" altLang="en-US" sz="3200" b="1" dirty="0">
                <a:solidFill>
                  <a:schemeClr val="tx2"/>
                </a:solidFill>
                <a:latin typeface="Neue Haas Grotesk Text Pro" panose="020B0504020202020204" pitchFamily="34" charset="0"/>
                <a:cs typeface="Times New Roman"/>
              </a:rPr>
              <a:t>Ideal Candidate</a:t>
            </a:r>
            <a:endParaRPr lang="en-US" sz="3200" dirty="0">
              <a:latin typeface="Neue Haas Grotesk Text Pro" panose="020B0504020202020204" pitchFamily="34" charset="0"/>
            </a:endParaRPr>
          </a:p>
        </p:txBody>
      </p:sp>
      <p:sp>
        <p:nvSpPr>
          <p:cNvPr id="3" name="Content Placeholder 2"/>
          <p:cNvSpPr>
            <a:spLocks noGrp="1"/>
          </p:cNvSpPr>
          <p:nvPr>
            <p:ph idx="1"/>
          </p:nvPr>
        </p:nvSpPr>
        <p:spPr>
          <a:xfrm>
            <a:off x="1981200" y="1600201"/>
            <a:ext cx="8229600" cy="3932852"/>
          </a:xfrm>
        </p:spPr>
        <p:txBody>
          <a:bodyPr vert="horz" lIns="91440" tIns="45720" rIns="91440" bIns="45720" rtlCol="0" anchor="t">
            <a:normAutofit/>
          </a:bodyPr>
          <a:lstStyle/>
          <a:p>
            <a:pPr fontAlgn="base"/>
            <a:r>
              <a:rPr lang="en-US" sz="1800" dirty="0">
                <a:latin typeface="Neue Haas Grotesk Text Pro"/>
              </a:rPr>
              <a:t>Applying for Service, not just a job.</a:t>
            </a:r>
            <a:endParaRPr lang="en-US" sz="1800" dirty="0">
              <a:latin typeface="Neue Haas Grotesk Text Pro"/>
              <a:cs typeface="Arial"/>
            </a:endParaRPr>
          </a:p>
          <a:p>
            <a:r>
              <a:rPr lang="en-US" sz="1800" dirty="0">
                <a:latin typeface="Neue Haas Grotesk Text Pro"/>
                <a:cs typeface="Arial"/>
              </a:rPr>
              <a:t>Takes initiative </a:t>
            </a:r>
          </a:p>
          <a:p>
            <a:r>
              <a:rPr lang="en-US" sz="1800" dirty="0">
                <a:latin typeface="Neue Haas Grotesk Text Pro"/>
              </a:rPr>
              <a:t>Willing to learn</a:t>
            </a:r>
            <a:endParaRPr lang="en-US" sz="1800" dirty="0">
              <a:latin typeface="Neue Haas Grotesk Text Pro"/>
              <a:cs typeface="Arial"/>
            </a:endParaRPr>
          </a:p>
          <a:p>
            <a:pPr fontAlgn="base"/>
            <a:r>
              <a:rPr lang="en-US" sz="1800" dirty="0">
                <a:latin typeface="Neue Haas Grotesk Text Pro"/>
              </a:rPr>
              <a:t>Team player</a:t>
            </a:r>
            <a:endParaRPr lang="en-US" sz="1800" dirty="0">
              <a:latin typeface="Neue Haas Grotesk Text Pro"/>
              <a:cs typeface="Arial"/>
            </a:endParaRPr>
          </a:p>
          <a:p>
            <a:r>
              <a:rPr lang="en-US" sz="1800" dirty="0">
                <a:latin typeface="Neue Haas Grotesk Text Pro"/>
                <a:cs typeface="Arial"/>
              </a:rPr>
              <a:t>Service Minded</a:t>
            </a:r>
            <a:endParaRPr lang="en-US" sz="1800" dirty="0">
              <a:latin typeface="Neue Haas Grotesk Text Pro" panose="020B0504020202020204" pitchFamily="34" charset="0"/>
              <a:cs typeface="Arial"/>
            </a:endParaRPr>
          </a:p>
          <a:p>
            <a:endParaRPr lang="en-US" sz="1800" dirty="0">
              <a:latin typeface="Neue Haas Grotesk Text Pro" panose="020B0504020202020204" pitchFamily="34" charset="0"/>
              <a:cs typeface="Arial"/>
            </a:endParaRPr>
          </a:p>
          <a:p>
            <a:pPr marL="0" indent="0">
              <a:buNone/>
            </a:pPr>
            <a:r>
              <a:rPr lang="en-US" sz="1800" dirty="0">
                <a:latin typeface="Neue Haas Grotesk Text Pro"/>
                <a:cs typeface="Arial"/>
              </a:rPr>
              <a:t>*Any service duty </a:t>
            </a:r>
            <a:r>
              <a:rPr lang="en-US" sz="1800" b="1" i="1" dirty="0">
                <a:latin typeface="Neue Haas Grotesk Text Pro"/>
                <a:cs typeface="Arial"/>
              </a:rPr>
              <a:t>can be learned</a:t>
            </a:r>
            <a:r>
              <a:rPr lang="en-US" sz="1800" dirty="0">
                <a:latin typeface="Neue Haas Grotesk Text Pro"/>
                <a:cs typeface="Arial"/>
              </a:rPr>
              <a:t>. Be willing to take a chance on an individual who isn't proficient in construction or communication skills but is full of heart and commitment to the cause. </a:t>
            </a:r>
          </a:p>
        </p:txBody>
      </p:sp>
      <p:pic>
        <p:nvPicPr>
          <p:cNvPr id="2" name="Picture 3">
            <a:extLst>
              <a:ext uri="{FF2B5EF4-FFF2-40B4-BE49-F238E27FC236}">
                <a16:creationId xmlns:a16="http://schemas.microsoft.com/office/drawing/2014/main" id="{BDFFEFD0-62F3-48FE-8F24-9A177DBBF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1" y="564609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78B8D742-3609-FFF4-198A-A62F66863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20971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609600"/>
            <a:ext cx="8229600" cy="1028700"/>
          </a:xfrm>
        </p:spPr>
        <p:txBody>
          <a:bodyPr>
            <a:normAutofit/>
          </a:bodyPr>
          <a:lstStyle/>
          <a:p>
            <a:r>
              <a:rPr lang="en-US" altLang="en-US" sz="3200" b="1" dirty="0">
                <a:solidFill>
                  <a:schemeClr val="tx2"/>
                </a:solidFill>
                <a:latin typeface="Neue Haas Grotesk Text Pro" panose="020B0504020202020204" pitchFamily="34" charset="0"/>
                <a:cs typeface="Times New Roman"/>
              </a:rPr>
              <a:t>Where can you look? </a:t>
            </a:r>
            <a:endParaRPr lang="en-US" sz="3200" dirty="0">
              <a:solidFill>
                <a:schemeClr val="tx2"/>
              </a:solidFill>
              <a:latin typeface="Neue Haas Grotesk Text Pro" panose="020B0504020202020204" pitchFamily="34" charset="0"/>
            </a:endParaRPr>
          </a:p>
        </p:txBody>
      </p:sp>
      <p:sp>
        <p:nvSpPr>
          <p:cNvPr id="3" name="Content Placeholder 2"/>
          <p:cNvSpPr>
            <a:spLocks noGrp="1"/>
          </p:cNvSpPr>
          <p:nvPr>
            <p:ph idx="1"/>
          </p:nvPr>
        </p:nvSpPr>
        <p:spPr>
          <a:xfrm>
            <a:off x="1981200" y="1600201"/>
            <a:ext cx="8229600" cy="4542452"/>
          </a:xfrm>
        </p:spPr>
        <p:txBody>
          <a:bodyPr vert="horz" lIns="91440" tIns="45720" rIns="91440" bIns="45720" rtlCol="0" anchor="t">
            <a:normAutofit/>
          </a:bodyPr>
          <a:lstStyle/>
          <a:p>
            <a:pPr marL="0" indent="0">
              <a:buNone/>
            </a:pPr>
            <a:r>
              <a:rPr lang="en-US" sz="1800" dirty="0">
                <a:latin typeface="Neue Haas Grotesk Text Pro" panose="020B0504020202020204" pitchFamily="34" charset="0"/>
                <a:cs typeface="Calibri"/>
              </a:rPr>
              <a:t>Our best candidates come directly from the community and are recruited by word of mouth. </a:t>
            </a:r>
          </a:p>
          <a:p>
            <a:pPr marL="0" indent="0">
              <a:buNone/>
            </a:pPr>
            <a:endParaRPr lang="en-US" sz="1800" b="1" dirty="0">
              <a:latin typeface="Neue Haas Grotesk Text Pro" panose="020B0504020202020204" pitchFamily="34" charset="0"/>
              <a:cs typeface="Calibri"/>
            </a:endParaRPr>
          </a:p>
          <a:p>
            <a:pPr marL="0" indent="0">
              <a:buNone/>
            </a:pPr>
            <a:r>
              <a:rPr lang="en-US" sz="1800" b="1" dirty="0">
                <a:latin typeface="Neue Haas Grotesk Text Pro" panose="020B0504020202020204" pitchFamily="34" charset="0"/>
                <a:cs typeface="Calibri"/>
              </a:rPr>
              <a:t>Host sites are encouraged to speak with: </a:t>
            </a:r>
            <a:endParaRPr lang="en-US" sz="1800" b="1" dirty="0">
              <a:latin typeface="Neue Haas Grotesk Text Pro" panose="020B0504020202020204" pitchFamily="34" charset="0"/>
              <a:cs typeface="Arial"/>
            </a:endParaRPr>
          </a:p>
          <a:p>
            <a:r>
              <a:rPr lang="en-US" sz="1800" dirty="0">
                <a:latin typeface="Neue Haas Grotesk Text Pro" panose="020B0504020202020204" pitchFamily="34" charset="0"/>
                <a:cs typeface="Calibri"/>
              </a:rPr>
              <a:t>Local volunteers</a:t>
            </a:r>
          </a:p>
          <a:p>
            <a:r>
              <a:rPr lang="en-US" sz="1800" dirty="0">
                <a:latin typeface="Neue Haas Grotesk Text Pro" panose="020B0504020202020204" pitchFamily="34" charset="0"/>
                <a:cs typeface="Calibri"/>
              </a:rPr>
              <a:t>Staff members</a:t>
            </a:r>
          </a:p>
          <a:p>
            <a:r>
              <a:rPr lang="en-US" sz="1800" dirty="0">
                <a:latin typeface="Neue Haas Grotesk Text Pro" panose="020B0504020202020204" pitchFamily="34" charset="0"/>
                <a:cs typeface="Calibri"/>
              </a:rPr>
              <a:t>Clients</a:t>
            </a:r>
          </a:p>
          <a:p>
            <a:r>
              <a:rPr lang="en-US" sz="1800" dirty="0">
                <a:latin typeface="Neue Haas Grotesk Text Pro" panose="020B0504020202020204" pitchFamily="34" charset="0"/>
                <a:cs typeface="Calibri"/>
              </a:rPr>
              <a:t>Local churches</a:t>
            </a:r>
          </a:p>
          <a:p>
            <a:r>
              <a:rPr lang="en-US" sz="1800" dirty="0">
                <a:latin typeface="Neue Haas Grotesk Text Pro" panose="020B0504020202020204" pitchFamily="34" charset="0"/>
                <a:cs typeface="Calibri"/>
              </a:rPr>
              <a:t>Local school chapters</a:t>
            </a:r>
          </a:p>
        </p:txBody>
      </p:sp>
      <p:pic>
        <p:nvPicPr>
          <p:cNvPr id="2" name="Picture 3">
            <a:extLst>
              <a:ext uri="{FF2B5EF4-FFF2-40B4-BE49-F238E27FC236}">
                <a16:creationId xmlns:a16="http://schemas.microsoft.com/office/drawing/2014/main" id="{87BE281B-CDEB-4511-8588-F4622B5EBA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1" y="5646097"/>
            <a:ext cx="2362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896D5CF3-8912-9AFE-A58F-A1BAD0345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5618162"/>
            <a:ext cx="1803621" cy="1239837"/>
          </a:xfrm>
          <a:prstGeom prst="rect">
            <a:avLst/>
          </a:prstGeom>
        </p:spPr>
      </p:pic>
    </p:spTree>
    <p:extLst>
      <p:ext uri="{BB962C8B-B14F-4D97-AF65-F5344CB8AC3E}">
        <p14:creationId xmlns:p14="http://schemas.microsoft.com/office/powerpoint/2010/main" val="2888264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762bd9-1bdd-45f2-bf2a-51b3e9589f75">
      <Terms xmlns="http://schemas.microsoft.com/office/infopath/2007/PartnerControls"/>
    </lcf76f155ced4ddcb4097134ff3c332f>
    <TaxCatchAll xmlns="78f1234b-f7f8-4e2c-96be-2324d74f9bb1" xsi:nil="true"/>
    <SharedWithUsers xmlns="78f1234b-f7f8-4e2c-96be-2324d74f9bb1">
      <UserInfo>
        <DisplayName>Julie Little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D4C812BE257F4CB49F1BECB9BC035C" ma:contentTypeVersion="16" ma:contentTypeDescription="Create a new document." ma:contentTypeScope="" ma:versionID="c9c4f94407b494c8f484ea4195d3cdd8">
  <xsd:schema xmlns:xsd="http://www.w3.org/2001/XMLSchema" xmlns:xs="http://www.w3.org/2001/XMLSchema" xmlns:p="http://schemas.microsoft.com/office/2006/metadata/properties" xmlns:ns2="78f1234b-f7f8-4e2c-96be-2324d74f9bb1" xmlns:ns3="4d762bd9-1bdd-45f2-bf2a-51b3e9589f75" targetNamespace="http://schemas.microsoft.com/office/2006/metadata/properties" ma:root="true" ma:fieldsID="5c6a8a9e1c2b904eb5eb1862e7c64b81" ns2:_="" ns3:_="">
    <xsd:import namespace="78f1234b-f7f8-4e2c-96be-2324d74f9bb1"/>
    <xsd:import namespace="4d762bd9-1bdd-45f2-bf2a-51b3e9589f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1234b-f7f8-4e2c-96be-2324d74f9bb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b4d2de-da1b-4208-838a-96b99d68a6df}" ma:internalName="TaxCatchAll" ma:showField="CatchAllData" ma:web="78f1234b-f7f8-4e2c-96be-2324d74f9bb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62bd9-1bdd-45f2-bf2a-51b3e9589f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df5023-ad86-404c-9411-6312c4b7f34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C5B03F-9F7E-4F9C-BFF5-498F7BA20161}">
  <ds:schemaRefs>
    <ds:schemaRef ds:uri="http://schemas.microsoft.com/sharepoint/v3/contenttype/forms"/>
  </ds:schemaRefs>
</ds:datastoreItem>
</file>

<file path=customXml/itemProps2.xml><?xml version="1.0" encoding="utf-8"?>
<ds:datastoreItem xmlns:ds="http://schemas.openxmlformats.org/officeDocument/2006/customXml" ds:itemID="{080D4984-5BA8-495E-883B-6B781D15CBC8}">
  <ds:schemaRefs>
    <ds:schemaRef ds:uri="http://purl.org/dc/dcmitype/"/>
    <ds:schemaRef ds:uri="http://schemas.microsoft.com/office/infopath/2007/PartnerControls"/>
    <ds:schemaRef ds:uri="http://purl.org/dc/elements/1.1/"/>
    <ds:schemaRef ds:uri="http://www.w3.org/XML/1998/namespace"/>
    <ds:schemaRef ds:uri="http://schemas.microsoft.com/office/2006/documentManagement/types"/>
    <ds:schemaRef ds:uri="78f1234b-f7f8-4e2c-96be-2324d74f9bb1"/>
    <ds:schemaRef ds:uri="4d762bd9-1bdd-45f2-bf2a-51b3e9589f75"/>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BDA1756-6CE5-46D9-8881-17E1881B4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1234b-f7f8-4e2c-96be-2324d74f9bb1"/>
    <ds:schemaRef ds:uri="4d762bd9-1bdd-45f2-bf2a-51b3e9589f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TotalTime>
  <Words>4940</Words>
  <Application>Microsoft Office PowerPoint</Application>
  <PresentationFormat>Widescreen</PresentationFormat>
  <Paragraphs>511</Paragraphs>
  <Slides>42</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Courier New</vt:lpstr>
      <vt:lpstr>Neue Haas Grotesk Text Pro</vt:lpstr>
      <vt:lpstr>NeueHaasGroteskText</vt:lpstr>
      <vt:lpstr>Symbol</vt:lpstr>
      <vt:lpstr>Times New Roman</vt:lpstr>
      <vt:lpstr>Wingdings</vt:lpstr>
      <vt:lpstr>Office Theme</vt:lpstr>
      <vt:lpstr>AmeriCorps Supervisor Training</vt:lpstr>
      <vt:lpstr>WELCOME TO AMERICORPS!</vt:lpstr>
      <vt:lpstr>What is AmeriCorps?</vt:lpstr>
      <vt:lpstr>Why do members serve?</vt:lpstr>
      <vt:lpstr>AmeriCorps Branch Examples</vt:lpstr>
      <vt:lpstr>AmeriCorps Terminology</vt:lpstr>
      <vt:lpstr>Recruitment</vt:lpstr>
      <vt:lpstr>Ideal Candidate</vt:lpstr>
      <vt:lpstr>Where can you look? </vt:lpstr>
      <vt:lpstr>Applying and Enrolling </vt:lpstr>
      <vt:lpstr>Developing members</vt:lpstr>
      <vt:lpstr>Exiting</vt:lpstr>
      <vt:lpstr>AmeriCorps Member Benefits</vt:lpstr>
      <vt:lpstr>Member Benefits</vt:lpstr>
      <vt:lpstr>Member Expectations</vt:lpstr>
      <vt:lpstr>Dress Code</vt:lpstr>
      <vt:lpstr>AmeriCorps Training and Professional Development</vt:lpstr>
      <vt:lpstr>Upcoming Calendar of Events</vt:lpstr>
      <vt:lpstr>Leadership Certificate--NEW</vt:lpstr>
      <vt:lpstr>Job Shadowing -NEW</vt:lpstr>
      <vt:lpstr>Construction Training -NEW </vt:lpstr>
      <vt:lpstr>Supervisor Expectations</vt:lpstr>
      <vt:lpstr>Supervisor Timesheets -NEW</vt:lpstr>
      <vt:lpstr>Supervisor Timesheets -NEW</vt:lpstr>
      <vt:lpstr>PowerPoint Presentation</vt:lpstr>
      <vt:lpstr>Supervisor Timesheets -NEW</vt:lpstr>
      <vt:lpstr>Supervisor Timesheets -NEW</vt:lpstr>
      <vt:lpstr>Member Mid and End of Term Evaluations</vt:lpstr>
      <vt:lpstr>Member Mid and End of Term Evaluations</vt:lpstr>
      <vt:lpstr>Supervisor Quarterly Reporting</vt:lpstr>
      <vt:lpstr>Supervisor Quarterly Reporting</vt:lpstr>
      <vt:lpstr>Approving Member Timesheets</vt:lpstr>
      <vt:lpstr>Approving Member Timesheets</vt:lpstr>
      <vt:lpstr>Monitoring Hours on OnCorps</vt:lpstr>
      <vt:lpstr>Holidays and Time Off</vt:lpstr>
      <vt:lpstr>Monitoring Hours on OnCorps- Member Hours Calculator </vt:lpstr>
      <vt:lpstr>Holidays and Time Off- SICK TIME </vt:lpstr>
      <vt:lpstr>Holidays and Time Off- VACATION</vt:lpstr>
      <vt:lpstr>Prohibited Activities</vt:lpstr>
      <vt:lpstr>Examples of Unallowable Activities</vt:lpstr>
      <vt:lpstr>Disciplinary Guidelines</vt:lpstr>
      <vt:lpstr>Release from Term of Service -Exiting for Cause vs Compelling Personal Circumstance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AmeriCorps Supervisor Training</dc:title>
  <dc:creator>Katie Zellmer</dc:creator>
  <cp:lastModifiedBy>Katie Sylvis</cp:lastModifiedBy>
  <cp:revision>68</cp:revision>
  <cp:lastPrinted>2022-08-01T20:43:55Z</cp:lastPrinted>
  <dcterms:created xsi:type="dcterms:W3CDTF">2020-08-20T12:51:25Z</dcterms:created>
  <dcterms:modified xsi:type="dcterms:W3CDTF">2022-10-18T20:02:21Z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0x01010028D4C812BE257F4CB49F1BECB9BC035C</vt:lpwstr>
  </property>
  <property fmtid="{D5CDD505-2E9C-101B-9397-08002B2CF9AE}" pid="3" name="MediaServiceImageTags">
    <vt:lpwstr/>
  </property>
</Properties>
</file>