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0DB895-49C9-4544-8FF1-2F1CCC66F821}" v="38" dt="2026-06-22T14:46:24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Hawes" userId="c8be613d-2eec-4cc7-a439-c9d595a71d89" providerId="ADAL" clId="{0C821986-5458-4FAB-8E2B-CB83870B9F70}"/>
    <pc:docChg chg="custSel modSld">
      <pc:chgData name="Scott Hawes" userId="c8be613d-2eec-4cc7-a439-c9d595a71d89" providerId="ADAL" clId="{0C821986-5458-4FAB-8E2B-CB83870B9F70}" dt="2026-06-22T14:46:24.003" v="61"/>
      <pc:docMkLst>
        <pc:docMk/>
      </pc:docMkLst>
      <pc:sldChg chg="setBg">
        <pc:chgData name="Scott Hawes" userId="c8be613d-2eec-4cc7-a439-c9d595a71d89" providerId="ADAL" clId="{0C821986-5458-4FAB-8E2B-CB83870B9F70}" dt="2026-06-17T17:32:18.100" v="39"/>
        <pc:sldMkLst>
          <pc:docMk/>
          <pc:sldMk cId="3336024377" sldId="258"/>
        </pc:sldMkLst>
      </pc:sldChg>
      <pc:sldChg chg="addSp delSp modSp mod setBg">
        <pc:chgData name="Scott Hawes" userId="c8be613d-2eec-4cc7-a439-c9d595a71d89" providerId="ADAL" clId="{0C821986-5458-4FAB-8E2B-CB83870B9F70}" dt="2026-06-17T17:30:43.210" v="33"/>
        <pc:sldMkLst>
          <pc:docMk/>
          <pc:sldMk cId="830241678" sldId="259"/>
        </pc:sldMkLst>
        <pc:graphicFrameChg chg="add mod">
          <ac:chgData name="Scott Hawes" userId="c8be613d-2eec-4cc7-a439-c9d595a71d89" providerId="ADAL" clId="{0C821986-5458-4FAB-8E2B-CB83870B9F70}" dt="2026-06-15T21:39:35.589" v="27" actId="1076"/>
          <ac:graphicFrameMkLst>
            <pc:docMk/>
            <pc:sldMk cId="830241678" sldId="259"/>
            <ac:graphicFrameMk id="10" creationId="{8A75C836-2E0C-2FA1-0DD6-27D06A59FF48}"/>
          </ac:graphicFrameMkLst>
        </pc:graphicFrameChg>
      </pc:sldChg>
      <pc:sldChg chg="setBg">
        <pc:chgData name="Scott Hawes" userId="c8be613d-2eec-4cc7-a439-c9d595a71d89" providerId="ADAL" clId="{0C821986-5458-4FAB-8E2B-CB83870B9F70}" dt="2026-06-17T17:47:42.546" v="41"/>
        <pc:sldMkLst>
          <pc:docMk/>
          <pc:sldMk cId="3382333245" sldId="260"/>
        </pc:sldMkLst>
      </pc:sldChg>
      <pc:sldChg chg="setBg">
        <pc:chgData name="Scott Hawes" userId="c8be613d-2eec-4cc7-a439-c9d595a71d89" providerId="ADAL" clId="{0C821986-5458-4FAB-8E2B-CB83870B9F70}" dt="2026-06-17T17:48:24.865" v="43"/>
        <pc:sldMkLst>
          <pc:docMk/>
          <pc:sldMk cId="1683458533" sldId="261"/>
        </pc:sldMkLst>
      </pc:sldChg>
      <pc:sldChg chg="modSp mod setBg modAnim">
        <pc:chgData name="Scott Hawes" userId="c8be613d-2eec-4cc7-a439-c9d595a71d89" providerId="ADAL" clId="{0C821986-5458-4FAB-8E2B-CB83870B9F70}" dt="2026-06-22T14:46:24.003" v="61"/>
        <pc:sldMkLst>
          <pc:docMk/>
          <pc:sldMk cId="4072329451" sldId="262"/>
        </pc:sldMkLst>
        <pc:spChg chg="mod">
          <ac:chgData name="Scott Hawes" userId="c8be613d-2eec-4cc7-a439-c9d595a71d89" providerId="ADAL" clId="{0C821986-5458-4FAB-8E2B-CB83870B9F70}" dt="2026-06-15T21:26:17.267" v="13" actId="20577"/>
          <ac:spMkLst>
            <pc:docMk/>
            <pc:sldMk cId="4072329451" sldId="262"/>
            <ac:spMk id="12" creationId="{44AC23AC-0F0E-0ED6-B8E7-57F0877ACF3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vhfh-my.sharepoint.com/personal/scott_iowavalleyhabitat_org/Documents/Exec%20Stuff/Homeownership%20Program/Solar%20and%20Energy%20Efficiency/Utility%20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ivhfh-my.sharepoint.com/personal/scott_iowavalleyhabitat_org/Documents/Exec%20Stuff/Homeownership%20Program/Solar%20and%20Energy%20Efficiency/Utility%20Summar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ivhfh-my.sharepoint.com/personal/scott_iowavalleyhabitat_org/Documents/Exec%20Stuff/Homeownership%20Program/Solar%20and%20Energy%20Efficiency/Utility%20Summar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ivhfh-my.sharepoint.com/personal/scott_iowavalleyhabitat_org/Documents/Exec%20Stuff/Homeownership%20Program/Solar%20and%20Energy%20Efficiency/Utility%20Summar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vhfh-my.sharepoint.com/personal/scott_iowavalleyhabitat_org/Documents/Exec%20Stuff/Homeownership%20Program/Solar%20and%20Energy%20Efficiency/Utility%20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vhfh-my.sharepoint.com/personal/scott_iowavalleyhabitat_org/Documents/Exec%20Stuff/Homeownership%20Program/Solar%20and%20Energy%20Efficiency/Utility%20Summa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vhfh-my.sharepoint.com/personal/scott_iowavalleyhabitat_org/Documents/Exec%20Stuff/Homeownership%20Program/Solar%20and%20Energy%20Efficiency/Utility%20Summar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vhfh-my.sharepoint.com/personal/scott_iowavalleyhabitat_org/Documents/Exec%20Stuff/Homeownership%20Program/Solar%20and%20Energy%20Efficiency/Utility%20Summar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vhfh-my.sharepoint.com/personal/scott_iowavalleyhabitat_org/Documents/Exec%20Stuff/Homeownership%20Program/Solar%20and%20Energy%20Efficiency/Utility%20Summar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vhfh-my.sharepoint.com/personal/scott_iowavalleyhabitat_org/Documents/Exec%20Stuff/Homeownership%20Program/Solar%20and%20Energy%20Efficiency/Utility%20Summar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ivhfh-my.sharepoint.com/personal/scott_iowavalleyhabitat_org/Documents/Exec%20Stuff/Homeownership%20Program/Solar%20and%20Energy%20Efficiency/Utility%20Summary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ivhfh-my.sharepoint.com/personal/scott_iowavalleyhabitat_org/Documents/Exec%20Stuff/Homeownership%20Program/Solar%20and%20Energy%20Efficiency/Utility%20Summar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Electric Usage (KwH)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Chubaka!$I$20</c:f>
              <c:strCache>
                <c:ptCount val="1"/>
                <c:pt idx="0">
                  <c:v>Usage Pre Panels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Chubaka!$H$21:$H$28</c:f>
              <c:strCache>
                <c:ptCount val="8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  <c:pt idx="6">
                  <c:v>March</c:v>
                </c:pt>
                <c:pt idx="7">
                  <c:v>April </c:v>
                </c:pt>
              </c:strCache>
            </c:strRef>
          </c:cat>
          <c:val>
            <c:numRef>
              <c:f>Chubaka!$I$21:$I$28</c:f>
              <c:numCache>
                <c:formatCode>General</c:formatCode>
                <c:ptCount val="8"/>
                <c:pt idx="0">
                  <c:v>1174</c:v>
                </c:pt>
                <c:pt idx="1">
                  <c:v>977</c:v>
                </c:pt>
                <c:pt idx="2">
                  <c:v>941</c:v>
                </c:pt>
                <c:pt idx="3">
                  <c:v>853</c:v>
                </c:pt>
                <c:pt idx="4">
                  <c:v>821</c:v>
                </c:pt>
                <c:pt idx="5">
                  <c:v>696</c:v>
                </c:pt>
                <c:pt idx="6">
                  <c:v>773</c:v>
                </c:pt>
                <c:pt idx="7">
                  <c:v>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54-4372-816A-DD287B0A7A02}"/>
            </c:ext>
          </c:extLst>
        </c:ser>
        <c:ser>
          <c:idx val="2"/>
          <c:order val="1"/>
          <c:tx>
            <c:strRef>
              <c:f>Chubaka!$J$20</c:f>
              <c:strCache>
                <c:ptCount val="1"/>
                <c:pt idx="0">
                  <c:v>Usage Post Panels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Chubaka!$H$21:$H$28</c:f>
              <c:strCache>
                <c:ptCount val="8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  <c:pt idx="6">
                  <c:v>March</c:v>
                </c:pt>
                <c:pt idx="7">
                  <c:v>April </c:v>
                </c:pt>
              </c:strCache>
            </c:strRef>
          </c:cat>
          <c:val>
            <c:numRef>
              <c:f>Chubaka!$J$21:$J$28</c:f>
              <c:numCache>
                <c:formatCode>General</c:formatCode>
                <c:ptCount val="8"/>
                <c:pt idx="0">
                  <c:v>552</c:v>
                </c:pt>
                <c:pt idx="1">
                  <c:v>227</c:v>
                </c:pt>
                <c:pt idx="2">
                  <c:v>450</c:v>
                </c:pt>
                <c:pt idx="3">
                  <c:v>719</c:v>
                </c:pt>
                <c:pt idx="4">
                  <c:v>223</c:v>
                </c:pt>
                <c:pt idx="5">
                  <c:v>281</c:v>
                </c:pt>
                <c:pt idx="6">
                  <c:v>310</c:v>
                </c:pt>
                <c:pt idx="7">
                  <c:v>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54-4372-816A-DD287B0A7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4465984"/>
        <c:axId val="1004466944"/>
      </c:lineChart>
      <c:catAx>
        <c:axId val="100446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466944"/>
        <c:crosses val="autoZero"/>
        <c:auto val="1"/>
        <c:lblAlgn val="ctr"/>
        <c:lblOffset val="100"/>
        <c:noMultiLvlLbl val="0"/>
      </c:catAx>
      <c:valAx>
        <c:axId val="100446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46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Electric Charges </a:t>
            </a:r>
          </a:p>
        </c:rich>
      </c:tx>
      <c:layout>
        <c:manualLayout>
          <c:xMode val="edge"/>
          <c:yMode val="edge"/>
          <c:x val="0.31336111111111109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Watson!$P$18</c:f>
              <c:strCache>
                <c:ptCount val="1"/>
                <c:pt idx="0">
                  <c:v>Pre Panels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Watson!$L$19:$L$26</c:f>
              <c:strCache>
                <c:ptCount val="7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</c:strCache>
            </c:strRef>
          </c:cat>
          <c:val>
            <c:numRef>
              <c:f>Watson!$P$19:$P$26</c:f>
              <c:numCache>
                <c:formatCode>_("$"* #,##0.00_);_("$"* \(#,##0.00\);_("$"* "-"??_);_(@_)</c:formatCode>
                <c:ptCount val="8"/>
                <c:pt idx="0">
                  <c:v>61.13</c:v>
                </c:pt>
                <c:pt idx="1">
                  <c:v>92.1</c:v>
                </c:pt>
                <c:pt idx="2">
                  <c:v>127.58</c:v>
                </c:pt>
                <c:pt idx="3">
                  <c:v>114.71</c:v>
                </c:pt>
                <c:pt idx="4">
                  <c:v>118.65</c:v>
                </c:pt>
                <c:pt idx="5">
                  <c:v>90.33</c:v>
                </c:pt>
                <c:pt idx="6">
                  <c:v>61.938800000000001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1E-40B4-82FA-F321654E0D99}"/>
            </c:ext>
          </c:extLst>
        </c:ser>
        <c:ser>
          <c:idx val="1"/>
          <c:order val="1"/>
          <c:tx>
            <c:strRef>
              <c:f>Watson!$Q$18</c:f>
              <c:strCache>
                <c:ptCount val="1"/>
                <c:pt idx="0">
                  <c:v>Post Panels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Watson!$L$19:$L$26</c:f>
              <c:strCache>
                <c:ptCount val="7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</c:strCache>
            </c:strRef>
          </c:cat>
          <c:val>
            <c:numRef>
              <c:f>Watson!$Q$19:$Q$26</c:f>
              <c:numCache>
                <c:formatCode>_("$"* #,##0.00_);_("$"* \(#,##0.00\);_("$"* "-"??_);_(@_)</c:formatCode>
                <c:ptCount val="8"/>
                <c:pt idx="0">
                  <c:v>43.11</c:v>
                </c:pt>
                <c:pt idx="1">
                  <c:v>81.3</c:v>
                </c:pt>
                <c:pt idx="2">
                  <c:v>121</c:v>
                </c:pt>
                <c:pt idx="3">
                  <c:v>128.35</c:v>
                </c:pt>
                <c:pt idx="4">
                  <c:v>87.34</c:v>
                </c:pt>
                <c:pt idx="5">
                  <c:v>32.32</c:v>
                </c:pt>
                <c:pt idx="6">
                  <c:v>17.019999999999989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1E-40B4-82FA-F321654E0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7831984"/>
        <c:axId val="1417832944"/>
      </c:lineChart>
      <c:catAx>
        <c:axId val="141783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832944"/>
        <c:crosses val="autoZero"/>
        <c:auto val="1"/>
        <c:lblAlgn val="ctr"/>
        <c:lblOffset val="100"/>
        <c:noMultiLvlLbl val="0"/>
      </c:catAx>
      <c:valAx>
        <c:axId val="141783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83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38218763510593"/>
          <c:y val="0.90933365790631704"/>
          <c:w val="0.58927799394725477"/>
          <c:h val="6.688512925182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Daily Net Usage (KwH)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Watson!$M$18</c:f>
              <c:strCache>
                <c:ptCount val="1"/>
                <c:pt idx="0">
                  <c:v>Usage Pre Panels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Watson!$L$19:$L$26</c:f>
              <c:strCache>
                <c:ptCount val="7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</c:strCache>
            </c:strRef>
          </c:cat>
          <c:val>
            <c:numRef>
              <c:f>Watson!$M$19:$M$26</c:f>
              <c:numCache>
                <c:formatCode>0.00</c:formatCode>
                <c:ptCount val="8"/>
                <c:pt idx="0">
                  <c:v>24.52</c:v>
                </c:pt>
                <c:pt idx="1">
                  <c:v>36.94</c:v>
                </c:pt>
                <c:pt idx="2">
                  <c:v>46.65</c:v>
                </c:pt>
                <c:pt idx="3">
                  <c:v>47.53</c:v>
                </c:pt>
                <c:pt idx="4">
                  <c:v>47.58</c:v>
                </c:pt>
                <c:pt idx="5" formatCode="0">
                  <c:v>36.229999999999997</c:v>
                </c:pt>
                <c:pt idx="6" formatCode="0">
                  <c:v>26.551724137931036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13-468F-85BC-342028A1649A}"/>
            </c:ext>
          </c:extLst>
        </c:ser>
        <c:ser>
          <c:idx val="1"/>
          <c:order val="1"/>
          <c:tx>
            <c:strRef>
              <c:f>Watson!$N$18</c:f>
              <c:strCache>
                <c:ptCount val="1"/>
                <c:pt idx="0">
                  <c:v>Usage Post Panels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Watson!$L$19:$L$26</c:f>
              <c:strCache>
                <c:ptCount val="7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</c:strCache>
            </c:strRef>
          </c:cat>
          <c:val>
            <c:numRef>
              <c:f>Watson!$N$19:$N$26</c:f>
              <c:numCache>
                <c:formatCode>0.00</c:formatCode>
                <c:ptCount val="8"/>
                <c:pt idx="0">
                  <c:v>16.100000000000001</c:v>
                </c:pt>
                <c:pt idx="1">
                  <c:v>31.29</c:v>
                </c:pt>
                <c:pt idx="2">
                  <c:v>45</c:v>
                </c:pt>
                <c:pt idx="3">
                  <c:v>51.34</c:v>
                </c:pt>
                <c:pt idx="4">
                  <c:v>32.43</c:v>
                </c:pt>
                <c:pt idx="5" formatCode="General">
                  <c:v>11.96551724137931</c:v>
                </c:pt>
                <c:pt idx="6" formatCode="General">
                  <c:v>5.6875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13-468F-85BC-342028A16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1153776"/>
        <c:axId val="1591160016"/>
      </c:lineChart>
      <c:catAx>
        <c:axId val="159115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160016"/>
        <c:crosses val="autoZero"/>
        <c:auto val="1"/>
        <c:lblAlgn val="ctr"/>
        <c:lblOffset val="100"/>
        <c:noMultiLvlLbl val="0"/>
      </c:catAx>
      <c:valAx>
        <c:axId val="159116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15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Savings on Electric Charges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Watson!$R$18</c:f>
              <c:strCache>
                <c:ptCount val="1"/>
                <c:pt idx="0">
                  <c:v>Savings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Watson!$L$19:$L$25</c:f>
              <c:strCache>
                <c:ptCount val="7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</c:strCache>
            </c:strRef>
          </c:cat>
          <c:val>
            <c:numRef>
              <c:f>Watson!$R$19:$R$25</c:f>
              <c:numCache>
                <c:formatCode>_("$"* #,##0.00_);_("$"* \(#,##0.00\);_("$"* "-"??_);_(@_)</c:formatCode>
                <c:ptCount val="7"/>
                <c:pt idx="0">
                  <c:v>18.020000000000003</c:v>
                </c:pt>
                <c:pt idx="1">
                  <c:v>10.799999999999997</c:v>
                </c:pt>
                <c:pt idx="2">
                  <c:v>6.5799999999999983</c:v>
                </c:pt>
                <c:pt idx="3">
                  <c:v>-13.64</c:v>
                </c:pt>
                <c:pt idx="4">
                  <c:v>31.310000000000002</c:v>
                </c:pt>
                <c:pt idx="5">
                  <c:v>58.01</c:v>
                </c:pt>
                <c:pt idx="6">
                  <c:v>44.918800000000012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1-4B7F-B0AC-E300F9AD9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887039"/>
        <c:axId val="404889439"/>
      </c:barChart>
      <c:catAx>
        <c:axId val="40488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889439"/>
        <c:crosses val="autoZero"/>
        <c:auto val="1"/>
        <c:lblAlgn val="ctr"/>
        <c:lblOffset val="100"/>
        <c:noMultiLvlLbl val="0"/>
      </c:catAx>
      <c:valAx>
        <c:axId val="404889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887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Electric Charges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91117442770242"/>
          <c:y val="0.20601488233515491"/>
          <c:w val="0.83716120034554498"/>
          <c:h val="0.45344623918385601"/>
        </c:manualLayout>
      </c:layout>
      <c:lineChart>
        <c:grouping val="standard"/>
        <c:varyColors val="0"/>
        <c:ser>
          <c:idx val="3"/>
          <c:order val="0"/>
          <c:tx>
            <c:strRef>
              <c:f>Chubaka!$L$20</c:f>
              <c:strCache>
                <c:ptCount val="1"/>
                <c:pt idx="0">
                  <c:v>Pre Panels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Chubaka!$H$21:$H$28</c:f>
              <c:strCache>
                <c:ptCount val="8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  <c:pt idx="6">
                  <c:v>March</c:v>
                </c:pt>
                <c:pt idx="7">
                  <c:v>April </c:v>
                </c:pt>
              </c:strCache>
            </c:strRef>
          </c:cat>
          <c:val>
            <c:numRef>
              <c:f>Chubaka!$L$21:$L$28</c:f>
              <c:numCache>
                <c:formatCode>_("$"* #,##0.00_);_("$"* \(#,##0.00\);_("$"* "-"??_);_(@_)</c:formatCode>
                <c:ptCount val="8"/>
                <c:pt idx="0">
                  <c:v>193.09</c:v>
                </c:pt>
                <c:pt idx="1">
                  <c:v>154.19999999999999</c:v>
                </c:pt>
                <c:pt idx="2">
                  <c:v>153.83000000000001</c:v>
                </c:pt>
                <c:pt idx="3">
                  <c:v>143.41</c:v>
                </c:pt>
                <c:pt idx="4">
                  <c:v>138.36000000000001</c:v>
                </c:pt>
                <c:pt idx="5">
                  <c:v>110.73</c:v>
                </c:pt>
                <c:pt idx="6">
                  <c:v>135.21</c:v>
                </c:pt>
                <c:pt idx="7">
                  <c:v>156.74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DF-451C-9DE3-FBE3F729C91F}"/>
            </c:ext>
          </c:extLst>
        </c:ser>
        <c:ser>
          <c:idx val="4"/>
          <c:order val="1"/>
          <c:tx>
            <c:strRef>
              <c:f>Chubaka!$M$20</c:f>
              <c:strCache>
                <c:ptCount val="1"/>
                <c:pt idx="0">
                  <c:v>Post Panels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Chubaka!$H$21:$H$28</c:f>
              <c:strCache>
                <c:ptCount val="8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  <c:pt idx="6">
                  <c:v>March</c:v>
                </c:pt>
                <c:pt idx="7">
                  <c:v>April </c:v>
                </c:pt>
              </c:strCache>
            </c:strRef>
          </c:cat>
          <c:val>
            <c:numRef>
              <c:f>Chubaka!$M$21:$M$28</c:f>
              <c:numCache>
                <c:formatCode>_("$"* #,##0.00_);_("$"* \(#,##0.00\);_("$"* "-"??_);_(@_)</c:formatCode>
                <c:ptCount val="8"/>
                <c:pt idx="0">
                  <c:v>99.220000000000013</c:v>
                </c:pt>
                <c:pt idx="1">
                  <c:v>50.94</c:v>
                </c:pt>
                <c:pt idx="2">
                  <c:v>78.83</c:v>
                </c:pt>
                <c:pt idx="3">
                  <c:v>117.52</c:v>
                </c:pt>
                <c:pt idx="4">
                  <c:v>47.86</c:v>
                </c:pt>
                <c:pt idx="5">
                  <c:v>58.74</c:v>
                </c:pt>
                <c:pt idx="6">
                  <c:v>61.099999999999994</c:v>
                </c:pt>
                <c:pt idx="7">
                  <c:v>64.17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DF-451C-9DE3-FBE3F729C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7952240"/>
        <c:axId val="1147963280"/>
      </c:lineChart>
      <c:catAx>
        <c:axId val="114795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963280"/>
        <c:crosses val="autoZero"/>
        <c:auto val="1"/>
        <c:lblAlgn val="ctr"/>
        <c:lblOffset val="100"/>
        <c:noMultiLvlLbl val="0"/>
      </c:catAx>
      <c:valAx>
        <c:axId val="114796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952240"/>
        <c:crosses val="autoZero"/>
        <c:crossBetween val="between"/>
      </c:valAx>
      <c:spPr>
        <a:noFill/>
        <a:ln>
          <a:solidFill>
            <a:schemeClr val="accent2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Savings on Electric Charges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Chubaka!$H$21:$H$29</c:f>
              <c:strCache>
                <c:ptCount val="9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  <c:pt idx="6">
                  <c:v>March</c:v>
                </c:pt>
                <c:pt idx="7">
                  <c:v>April </c:v>
                </c:pt>
                <c:pt idx="8">
                  <c:v>May</c:v>
                </c:pt>
              </c:strCache>
            </c:strRef>
          </c:cat>
          <c:val>
            <c:numRef>
              <c:f>Chubaka!$N$21:$N$28</c:f>
              <c:numCache>
                <c:formatCode>_("$"* #,##0.00_);_("$"* \(#,##0.00\);_("$"* "-"??_);_(@_)</c:formatCode>
                <c:ptCount val="8"/>
                <c:pt idx="0">
                  <c:v>93.86999999999999</c:v>
                </c:pt>
                <c:pt idx="1">
                  <c:v>103.25999999999999</c:v>
                </c:pt>
                <c:pt idx="2">
                  <c:v>75.000000000000014</c:v>
                </c:pt>
                <c:pt idx="3">
                  <c:v>25.89</c:v>
                </c:pt>
                <c:pt idx="4">
                  <c:v>90.500000000000014</c:v>
                </c:pt>
                <c:pt idx="5">
                  <c:v>51.99</c:v>
                </c:pt>
                <c:pt idx="6">
                  <c:v>74.110000000000014</c:v>
                </c:pt>
                <c:pt idx="7">
                  <c:v>92.570000000000007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61-4401-8964-EE8ECA1C6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888479"/>
        <c:axId val="404890879"/>
      </c:barChart>
      <c:catAx>
        <c:axId val="40488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890879"/>
        <c:crosses val="autoZero"/>
        <c:auto val="1"/>
        <c:lblAlgn val="ctr"/>
        <c:lblOffset val="100"/>
        <c:noMultiLvlLbl val="0"/>
      </c:catAx>
      <c:valAx>
        <c:axId val="404890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888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Average Daily Net Usage (KwH)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08092738407699"/>
          <c:y val="0.1902314814814815"/>
          <c:w val="0.87114129483814529"/>
          <c:h val="0.6714577865266842"/>
        </c:manualLayout>
      </c:layout>
      <c:lineChart>
        <c:grouping val="standard"/>
        <c:varyColors val="0"/>
        <c:ser>
          <c:idx val="0"/>
          <c:order val="0"/>
          <c:tx>
            <c:strRef>
              <c:f>Mukiza!$P$16</c:f>
              <c:strCache>
                <c:ptCount val="1"/>
                <c:pt idx="0">
                  <c:v>Usage Pre Panels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Mukiza!$O$17:$O$25</c:f>
              <c:strCache>
                <c:ptCount val="9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</c:strCache>
            </c:strRef>
          </c:cat>
          <c:val>
            <c:numRef>
              <c:f>Mukiza!$P$17:$P$25</c:f>
              <c:numCache>
                <c:formatCode>0.00</c:formatCode>
                <c:ptCount val="9"/>
                <c:pt idx="0">
                  <c:v>18.655172413793103</c:v>
                </c:pt>
                <c:pt idx="1">
                  <c:v>16.862068965517242</c:v>
                </c:pt>
                <c:pt idx="2">
                  <c:v>18.09375</c:v>
                </c:pt>
                <c:pt idx="3">
                  <c:v>20.06451612903226</c:v>
                </c:pt>
                <c:pt idx="4">
                  <c:v>18.25</c:v>
                </c:pt>
                <c:pt idx="5">
                  <c:v>17.392857142857142</c:v>
                </c:pt>
                <c:pt idx="6">
                  <c:v>15.896551724137931</c:v>
                </c:pt>
                <c:pt idx="7">
                  <c:v>16.7</c:v>
                </c:pt>
                <c:pt idx="8">
                  <c:v>17.878787878787879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A9-4DE0-95FE-222A75AC06F5}"/>
            </c:ext>
          </c:extLst>
        </c:ser>
        <c:ser>
          <c:idx val="1"/>
          <c:order val="1"/>
          <c:tx>
            <c:strRef>
              <c:f>Mukiza!$Q$16</c:f>
              <c:strCache>
                <c:ptCount val="1"/>
                <c:pt idx="0">
                  <c:v>Usage Post Panels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Mukiza!$O$17:$O$25</c:f>
              <c:strCache>
                <c:ptCount val="9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</c:strCache>
            </c:strRef>
          </c:cat>
          <c:val>
            <c:numRef>
              <c:f>Mukiza!$Q$17:$Q$25</c:f>
              <c:numCache>
                <c:formatCode>General</c:formatCode>
                <c:ptCount val="9"/>
                <c:pt idx="0">
                  <c:v>-3.3125</c:v>
                </c:pt>
                <c:pt idx="1">
                  <c:v>-0.5</c:v>
                </c:pt>
                <c:pt idx="2">
                  <c:v>6.5666666666666664</c:v>
                </c:pt>
                <c:pt idx="3">
                  <c:v>11.181818181818182</c:v>
                </c:pt>
                <c:pt idx="4">
                  <c:v>1.0689655172413792</c:v>
                </c:pt>
                <c:pt idx="5">
                  <c:v>1.25</c:v>
                </c:pt>
                <c:pt idx="6">
                  <c:v>-6</c:v>
                </c:pt>
                <c:pt idx="7">
                  <c:v>-4.9655172413793105</c:v>
                </c:pt>
                <c:pt idx="8">
                  <c:v>-4.9655172413793105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A9-4DE0-95FE-222A75AC0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8907328"/>
        <c:axId val="838907808"/>
      </c:lineChart>
      <c:catAx>
        <c:axId val="83890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907808"/>
        <c:crosses val="autoZero"/>
        <c:auto val="1"/>
        <c:lblAlgn val="ctr"/>
        <c:lblOffset val="100"/>
        <c:noMultiLvlLbl val="0"/>
      </c:catAx>
      <c:valAx>
        <c:axId val="83890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90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Electric Charges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95154095115044"/>
          <c:y val="0.15635071386019189"/>
          <c:w val="0.84463957427387759"/>
          <c:h val="0.68380031702170807"/>
        </c:manualLayout>
      </c:layout>
      <c:lineChart>
        <c:grouping val="standard"/>
        <c:varyColors val="0"/>
        <c:ser>
          <c:idx val="3"/>
          <c:order val="0"/>
          <c:tx>
            <c:strRef>
              <c:f>Mukiza!$S$16</c:f>
              <c:strCache>
                <c:ptCount val="1"/>
                <c:pt idx="0">
                  <c:v>Pre Panels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Mukiza!$O$17:$O$25</c:f>
              <c:strCache>
                <c:ptCount val="9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</c:strCache>
            </c:strRef>
          </c:cat>
          <c:val>
            <c:numRef>
              <c:f>Mukiza!$S$17:$S$25</c:f>
              <c:numCache>
                <c:formatCode>_("$"* #,##0.00_);_("$"* \(#,##0.00\);_("$"* "-"??_);_(@_)</c:formatCode>
                <c:ptCount val="9"/>
                <c:pt idx="0">
                  <c:v>83.549334999999999</c:v>
                </c:pt>
                <c:pt idx="1">
                  <c:v>76.11</c:v>
                </c:pt>
                <c:pt idx="2">
                  <c:v>90.12</c:v>
                </c:pt>
                <c:pt idx="3">
                  <c:v>97.12</c:v>
                </c:pt>
                <c:pt idx="4">
                  <c:v>90.89</c:v>
                </c:pt>
                <c:pt idx="5">
                  <c:v>76.11</c:v>
                </c:pt>
                <c:pt idx="6">
                  <c:v>61.400590000000001</c:v>
                </c:pt>
                <c:pt idx="7">
                  <c:v>71.92571430000001</c:v>
                </c:pt>
                <c:pt idx="8">
                  <c:v>91.060599999999994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48-45B8-916B-3C22A9F3D366}"/>
            </c:ext>
          </c:extLst>
        </c:ser>
        <c:ser>
          <c:idx val="4"/>
          <c:order val="1"/>
          <c:tx>
            <c:strRef>
              <c:f>Mukiza!$T$16</c:f>
              <c:strCache>
                <c:ptCount val="1"/>
                <c:pt idx="0">
                  <c:v>Post Panels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Mukiza!$O$17:$O$25</c:f>
              <c:strCache>
                <c:ptCount val="9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</c:strCache>
            </c:strRef>
          </c:cat>
          <c:val>
            <c:numRef>
              <c:f>Mukiza!$T$17:$T$25</c:f>
              <c:numCache>
                <c:formatCode>_("$"* #,##0.00_);_("$"* \(#,##0.00\);_("$"* "-"??_);_(@_)</c:formatCode>
                <c:ptCount val="9"/>
                <c:pt idx="0">
                  <c:v>-12.76346</c:v>
                </c:pt>
                <c:pt idx="1">
                  <c:v>-2.64</c:v>
                </c:pt>
                <c:pt idx="2">
                  <c:v>30.77</c:v>
                </c:pt>
                <c:pt idx="3">
                  <c:v>58.68</c:v>
                </c:pt>
                <c:pt idx="4">
                  <c:v>4.99</c:v>
                </c:pt>
                <c:pt idx="5">
                  <c:v>5.95</c:v>
                </c:pt>
                <c:pt idx="6">
                  <c:v>-13.07</c:v>
                </c:pt>
                <c:pt idx="7">
                  <c:v>-30.120000000000005</c:v>
                </c:pt>
                <c:pt idx="8">
                  <c:v>-24.16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48-45B8-916B-3C22A9F3D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005248"/>
        <c:axId val="839011008"/>
      </c:lineChart>
      <c:catAx>
        <c:axId val="83900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011008"/>
        <c:crosses val="autoZero"/>
        <c:auto val="1"/>
        <c:lblAlgn val="ctr"/>
        <c:lblOffset val="100"/>
        <c:noMultiLvlLbl val="0"/>
      </c:catAx>
      <c:valAx>
        <c:axId val="83901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00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Savings</a:t>
            </a:r>
            <a:r>
              <a:rPr lang="en-US" baseline="0"/>
              <a:t> on Electric Charges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Mukiza!$U$17:$U$25</c:f>
              <c:strCache>
                <c:ptCount val="9"/>
                <c:pt idx="0">
                  <c:v> $96.31 </c:v>
                </c:pt>
                <c:pt idx="1">
                  <c:v> $78.75 </c:v>
                </c:pt>
                <c:pt idx="2">
                  <c:v> $59.35 </c:v>
                </c:pt>
                <c:pt idx="3">
                  <c:v> $38.44 </c:v>
                </c:pt>
                <c:pt idx="4">
                  <c:v> $85.90 </c:v>
                </c:pt>
                <c:pt idx="5">
                  <c:v> $70.16 </c:v>
                </c:pt>
                <c:pt idx="6">
                  <c:v> $74.47 </c:v>
                </c:pt>
                <c:pt idx="7">
                  <c:v> $102.05 </c:v>
                </c:pt>
                <c:pt idx="8">
                  <c:v> $115.22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Mukiza!$O$17:$O$25</c:f>
              <c:strCache>
                <c:ptCount val="9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</c:strCache>
            </c:strRef>
          </c:cat>
          <c:val>
            <c:numRef>
              <c:f>Mukiza!$U$17:$U$25</c:f>
              <c:numCache>
                <c:formatCode>_("$"* #,##0.00_);_("$"* \(#,##0.00\);_("$"* "-"??_);_(@_)</c:formatCode>
                <c:ptCount val="9"/>
                <c:pt idx="0">
                  <c:v>96.312794999999994</c:v>
                </c:pt>
                <c:pt idx="1">
                  <c:v>78.75</c:v>
                </c:pt>
                <c:pt idx="2">
                  <c:v>59.350000000000009</c:v>
                </c:pt>
                <c:pt idx="3">
                  <c:v>38.440000000000005</c:v>
                </c:pt>
                <c:pt idx="4">
                  <c:v>85.9</c:v>
                </c:pt>
                <c:pt idx="5">
                  <c:v>70.16</c:v>
                </c:pt>
                <c:pt idx="6">
                  <c:v>74.470590000000001</c:v>
                </c:pt>
                <c:pt idx="7">
                  <c:v>102.04571430000001</c:v>
                </c:pt>
                <c:pt idx="8">
                  <c:v>115.22059999999999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C-4FA2-BEE2-02DC74192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975839"/>
        <c:axId val="404985439"/>
      </c:barChart>
      <c:catAx>
        <c:axId val="40497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985439"/>
        <c:crosses val="autoZero"/>
        <c:auto val="1"/>
        <c:lblAlgn val="ctr"/>
        <c:lblOffset val="100"/>
        <c:noMultiLvlLbl val="0"/>
      </c:catAx>
      <c:valAx>
        <c:axId val="40498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97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Daily Net Usage (KwH)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Khowessah!$I$19</c:f>
              <c:strCache>
                <c:ptCount val="1"/>
                <c:pt idx="0">
                  <c:v>Usage Pre Panels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Khowessah!$H$20:$H$27</c:f>
              <c:strCache>
                <c:ptCount val="8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</c:strCache>
            </c:strRef>
          </c:cat>
          <c:val>
            <c:numRef>
              <c:f>Khowessah!$I$20:$I$27</c:f>
              <c:numCache>
                <c:formatCode>0.00</c:formatCode>
                <c:ptCount val="8"/>
                <c:pt idx="0">
                  <c:v>23.137931034482758</c:v>
                </c:pt>
                <c:pt idx="1">
                  <c:v>21.413793103448278</c:v>
                </c:pt>
                <c:pt idx="2">
                  <c:v>15.633333333333333</c:v>
                </c:pt>
                <c:pt idx="3">
                  <c:v>14.484848484848484</c:v>
                </c:pt>
                <c:pt idx="4">
                  <c:v>18.03448275862069</c:v>
                </c:pt>
                <c:pt idx="5">
                  <c:v>15.310344827586206</c:v>
                </c:pt>
                <c:pt idx="6">
                  <c:v>13.55</c:v>
                </c:pt>
                <c:pt idx="7">
                  <c:v>16.84375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5A-4A32-A89B-78AA7D64AB28}"/>
            </c:ext>
          </c:extLst>
        </c:ser>
        <c:ser>
          <c:idx val="1"/>
          <c:order val="1"/>
          <c:tx>
            <c:strRef>
              <c:f>Khowessah!$J$19</c:f>
              <c:strCache>
                <c:ptCount val="1"/>
                <c:pt idx="0">
                  <c:v>Usage Post Panels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Khowessah!$H$20:$H$27</c:f>
              <c:strCache>
                <c:ptCount val="8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</c:strCache>
            </c:strRef>
          </c:cat>
          <c:val>
            <c:numRef>
              <c:f>Khowessah!$J$20:$J$27</c:f>
              <c:numCache>
                <c:formatCode>0.0</c:formatCode>
                <c:ptCount val="8"/>
                <c:pt idx="0">
                  <c:v>15.551724137931034</c:v>
                </c:pt>
                <c:pt idx="1">
                  <c:v>12.258064516129032</c:v>
                </c:pt>
                <c:pt idx="2">
                  <c:v>15.314285714285715</c:v>
                </c:pt>
                <c:pt idx="3">
                  <c:v>12.774193548387096</c:v>
                </c:pt>
                <c:pt idx="4">
                  <c:v>11.28125</c:v>
                </c:pt>
                <c:pt idx="5">
                  <c:v>13.8</c:v>
                </c:pt>
                <c:pt idx="6">
                  <c:v>15.107142857142858</c:v>
                </c:pt>
                <c:pt idx="7">
                  <c:v>16.03448275862069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5A-4A32-A89B-78AA7D64A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5525488"/>
        <c:axId val="1125511568"/>
      </c:lineChart>
      <c:catAx>
        <c:axId val="112552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511568"/>
        <c:crosses val="autoZero"/>
        <c:auto val="1"/>
        <c:lblAlgn val="ctr"/>
        <c:lblOffset val="100"/>
        <c:noMultiLvlLbl val="0"/>
      </c:catAx>
      <c:valAx>
        <c:axId val="112551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52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Electric Charges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2718142052266"/>
          <c:y val="0.16063006249678174"/>
          <c:w val="0.85691041624482944"/>
          <c:h val="0.64018092591537989"/>
        </c:manualLayout>
      </c:layout>
      <c:lineChart>
        <c:grouping val="standard"/>
        <c:varyColors val="0"/>
        <c:ser>
          <c:idx val="3"/>
          <c:order val="0"/>
          <c:tx>
            <c:strRef>
              <c:f>Khowessah!$L$19</c:f>
              <c:strCache>
                <c:ptCount val="1"/>
                <c:pt idx="0">
                  <c:v>Pre Panels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Khowessah!$H$20:$H$27</c:f>
              <c:strCache>
                <c:ptCount val="8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</c:strCache>
            </c:strRef>
          </c:cat>
          <c:val>
            <c:numRef>
              <c:f>Khowessah!$L$20:$L$27</c:f>
              <c:numCache>
                <c:formatCode>_("$"* #,##0.00_);_("$"* \(#,##0.00\);_("$"* "-"??_);_(@_)</c:formatCode>
                <c:ptCount val="8"/>
                <c:pt idx="0">
                  <c:v>53.98</c:v>
                </c:pt>
                <c:pt idx="1">
                  <c:v>49.95</c:v>
                </c:pt>
                <c:pt idx="2">
                  <c:v>37.729999999999997</c:v>
                </c:pt>
                <c:pt idx="3">
                  <c:v>38.450000000000003</c:v>
                </c:pt>
                <c:pt idx="4">
                  <c:v>42.07</c:v>
                </c:pt>
                <c:pt idx="5">
                  <c:v>35.715359999999997</c:v>
                </c:pt>
                <c:pt idx="6">
                  <c:v>31.612919999999999</c:v>
                </c:pt>
                <c:pt idx="7">
                  <c:v>43.35716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BF-4B9D-8BF5-C884148F9393}"/>
            </c:ext>
          </c:extLst>
        </c:ser>
        <c:ser>
          <c:idx val="4"/>
          <c:order val="1"/>
          <c:tx>
            <c:strRef>
              <c:f>Khowessah!$M$19</c:f>
              <c:strCache>
                <c:ptCount val="1"/>
                <c:pt idx="0">
                  <c:v>Post Panels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Khowessah!$H$20:$H$27</c:f>
              <c:strCache>
                <c:ptCount val="8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</c:strCache>
            </c:strRef>
          </c:cat>
          <c:val>
            <c:numRef>
              <c:f>Khowessah!$M$20:$M$27</c:f>
              <c:numCache>
                <c:formatCode>_("$"* #,##0.00_);_("$"* \(#,##0.00\);_("$"* "-"??_);_(@_)</c:formatCode>
                <c:ptCount val="8"/>
                <c:pt idx="0">
                  <c:v>20.22</c:v>
                </c:pt>
                <c:pt idx="1">
                  <c:v>16.79</c:v>
                </c:pt>
                <c:pt idx="2">
                  <c:v>48.16</c:v>
                </c:pt>
                <c:pt idx="3">
                  <c:v>20.34</c:v>
                </c:pt>
                <c:pt idx="4">
                  <c:v>6.38</c:v>
                </c:pt>
                <c:pt idx="5">
                  <c:v>14.629999999999995</c:v>
                </c:pt>
                <c:pt idx="6">
                  <c:v>13.960000000000004</c:v>
                </c:pt>
                <c:pt idx="7">
                  <c:v>16.07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BF-4B9D-8BF5-C884148F9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5558608"/>
        <c:axId val="1125544688"/>
      </c:lineChart>
      <c:catAx>
        <c:axId val="112555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544688"/>
        <c:crosses val="autoZero"/>
        <c:auto val="1"/>
        <c:lblAlgn val="ctr"/>
        <c:lblOffset val="100"/>
        <c:noMultiLvlLbl val="0"/>
      </c:catAx>
      <c:valAx>
        <c:axId val="112554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55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Savings on Electric Charges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Khowessah!$N$19</c:f>
              <c:strCache>
                <c:ptCount val="1"/>
                <c:pt idx="0">
                  <c:v>Savings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Khowessah!$H$20:$H$27</c:f>
              <c:strCache>
                <c:ptCount val="8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</c:strCache>
            </c:strRef>
          </c:cat>
          <c:val>
            <c:numRef>
              <c:f>Khowessah!$N$20:$N$27</c:f>
              <c:numCache>
                <c:formatCode>_("$"* #,##0.00_);_("$"* \(#,##0.00\);_("$"* "-"??_);_(@_)</c:formatCode>
                <c:ptCount val="8"/>
                <c:pt idx="0">
                  <c:v>33.76</c:v>
                </c:pt>
                <c:pt idx="1">
                  <c:v>33.160000000000004</c:v>
                </c:pt>
                <c:pt idx="2">
                  <c:v>-10.43</c:v>
                </c:pt>
                <c:pt idx="3">
                  <c:v>18.110000000000003</c:v>
                </c:pt>
                <c:pt idx="4">
                  <c:v>35.69</c:v>
                </c:pt>
                <c:pt idx="5">
                  <c:v>21.085360000000001</c:v>
                </c:pt>
                <c:pt idx="6">
                  <c:v>17.652919999999995</c:v>
                </c:pt>
                <c:pt idx="7">
                  <c:v>27.28716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7B-463B-9ACB-186B2B2AB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3932255"/>
        <c:axId val="1683934175"/>
      </c:barChart>
      <c:catAx>
        <c:axId val="168393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934175"/>
        <c:crosses val="autoZero"/>
        <c:auto val="1"/>
        <c:lblAlgn val="ctr"/>
        <c:lblOffset val="100"/>
        <c:noMultiLvlLbl val="0"/>
      </c:catAx>
      <c:valAx>
        <c:axId val="1683934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solidFill>
            <a:schemeClr val="bg1">
              <a:lumMod val="95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932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0.76181</cdr:x>
      <cdr:y>0.36413</cdr:y>
    </cdr:from>
    <cdr:to>
      <cdr:x>0.84279</cdr:x>
      <cdr:y>0.80218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DFBDB7CC-F251-8141-4611-A6EBFCF3536A}"/>
            </a:ext>
          </a:extLst>
        </cdr:cNvPr>
        <cdr:cNvSpPr/>
      </cdr:nvSpPr>
      <cdr:spPr>
        <a:xfrm xmlns:a="http://schemas.openxmlformats.org/drawingml/2006/main">
          <a:off x="3792474" y="1067811"/>
          <a:ext cx="403122" cy="1284557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A489-E157-97DD-61CB-32AA01891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F537A-E85D-3D00-9CC7-8A1D7A695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12CFC-E966-83CD-16C5-B46B96AD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C9DA-189E-45B8-A3B4-18F466EF7D0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A274-62A4-3EAF-803E-AA9A9944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9044-6823-624B-DA67-ADFF14AB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704-BB5E-45FE-942C-6A2E56B8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3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41BF-FEC6-BF74-F785-E579F3377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B7258-2812-B260-F8EC-6FD4DE878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AAA23-AE61-841E-2CD5-2D0CDC5D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C9DA-189E-45B8-A3B4-18F466EF7D0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85460-D95E-BF54-F8FD-8CE3E8C1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42AD0-9128-4BD3-5720-80153E28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704-BB5E-45FE-942C-6A2E56B8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24C9B2-31BB-6277-227C-CB11A4393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D460C-61B2-1987-AABC-C0E5B4213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3BC45-1185-F5E4-ED72-A2E5E0BE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C9DA-189E-45B8-A3B4-18F466EF7D0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06E4-D1C9-A851-4C3F-21B2E104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4A966-DFF3-99B3-EA6E-F3E69CB0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704-BB5E-45FE-942C-6A2E56B8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5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2D33F-241C-5D82-AF6F-05FFAB2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AE3B3-AF52-808A-50F1-D51D91D06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47C37-2723-6062-B5AD-A903856F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C9DA-189E-45B8-A3B4-18F466EF7D0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7ADCE-29D6-59D0-B96B-BBB7B1AD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5EC01-1266-2069-8811-5142AE42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704-BB5E-45FE-942C-6A2E56B8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8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9839-B0F4-2FF8-FB75-735FC298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34E30-6714-927B-C9D3-D44B1D357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8DC01-66BA-1E44-903D-400D0551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C9DA-189E-45B8-A3B4-18F466EF7D0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EFD9E-BB1A-096D-AE4A-70251958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6D8B1-3411-82EC-18F7-9719DB89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704-BB5E-45FE-942C-6A2E56B8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1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5475-4FDD-114D-9E30-64078D93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8DB6F-568B-F45E-AA66-795531F99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03A77-22D6-0042-7D1E-BBCB8EF7D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78C9C-58FD-063E-F203-3F92F6E1B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C9DA-189E-45B8-A3B4-18F466EF7D0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6AC1B-8055-97A8-909B-4A520497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F313D-DC0E-881B-F888-BE4DBF2E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704-BB5E-45FE-942C-6A2E56B8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8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0AFF5-7AD7-68FA-9FF0-353E9F2F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91077-8A5F-EF90-4510-C65CB44F4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D0FA5-B548-DA43-3000-AC440DA10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AC4914-8BCD-B4FA-C6C1-44D7C3AD7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DF0AF0-444D-EC5D-6566-268C98B95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2113F-E7A5-EB21-50F7-6236A924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C9DA-189E-45B8-A3B4-18F466EF7D0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9B760E-B13D-14B2-B2BF-F628CEF7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3EA21B-BFC2-4BCB-55FF-76E19B2F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704-BB5E-45FE-942C-6A2E56B8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4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523C4-6BF4-7603-2172-11D949F5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1DD8F-22D8-7E8A-79A5-39033786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C9DA-189E-45B8-A3B4-18F466EF7D0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C8562-E58D-47FB-A695-1D52043E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7FDBE-FC83-1CE2-1157-43637B4E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704-BB5E-45FE-942C-6A2E56B8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5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2CCDA-ECAB-3969-455F-EACDFBEF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C9DA-189E-45B8-A3B4-18F466EF7D0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A9661-276C-7FBE-106E-E20CD7D7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6FA0B-F67E-0AFA-41B0-96255C8C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704-BB5E-45FE-942C-6A2E56B8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32A5-7193-68EA-03F5-827822C1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20DEE-B026-DB6C-2F67-06AEC37EE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6662A-2BFE-FD3B-59AD-E2C7DFE38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999B6-4088-9341-8568-882A52C4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C9DA-189E-45B8-A3B4-18F466EF7D0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31729-865C-D250-E7E1-84B4197F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3EDFD-C8A9-0F31-76EB-64EB6248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704-BB5E-45FE-942C-6A2E56B8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8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E82E-6BD9-84C4-FC17-78587E14E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08DB9-8F62-AF0D-E169-01F2B29FB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8B154-A9BF-4A0D-9C2F-021BD784B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A84E2-7B55-B6C7-66F4-9BFFBFCF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C9DA-189E-45B8-A3B4-18F466EF7D0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CED71-CDD5-6853-0C68-59C463C9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70829-89E9-410A-3E98-4C751888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704-BB5E-45FE-942C-6A2E56B8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6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BF8F5-1456-2C2F-8523-6F4ED1C7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F3FF3-7936-8AA8-F6E6-ECE6D9AE2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C9364-4BD2-E4D1-20B3-AB351EB34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7AC9DA-189E-45B8-A3B4-18F466EF7D0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F35F-2DB2-DF1A-0042-60BA23823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73547-6A9A-623C-EF99-C956398E0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7D7704-BB5E-45FE-942C-6A2E56B8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13B2A2-1F10-C1F9-B3F7-C6233F777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4AC23AC-0F0E-0ED6-B8E7-57F0877A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Impact?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45964-89E1-4359-00F3-BA1347596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819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Lessons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77B423-0543-ED12-8046-8E2FED7E60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Mid-American and Alliant service </a:t>
            </a:r>
          </a:p>
          <a:p>
            <a:r>
              <a:rPr lang="en-US" dirty="0"/>
              <a:t>Net metering</a:t>
            </a:r>
          </a:p>
          <a:p>
            <a:r>
              <a:rPr lang="en-US" dirty="0"/>
              <a:t>Home Construction Matters</a:t>
            </a:r>
          </a:p>
          <a:p>
            <a:pPr lvl="1"/>
            <a:r>
              <a:rPr lang="en-US" dirty="0"/>
              <a:t>Roof line</a:t>
            </a:r>
          </a:p>
          <a:p>
            <a:pPr lvl="1"/>
            <a:r>
              <a:rPr lang="en-US" dirty="0"/>
              <a:t>HVAC system</a:t>
            </a:r>
          </a:p>
          <a:p>
            <a:pPr lvl="1"/>
            <a:r>
              <a:rPr lang="en-US" dirty="0"/>
              <a:t>Tightness</a:t>
            </a:r>
          </a:p>
          <a:p>
            <a:r>
              <a:rPr lang="en-US" dirty="0"/>
              <a:t>Solar panels save our families a lot of money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ED4163-177F-D777-E00C-350A57D11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81934"/>
          </a:xfrm>
        </p:spPr>
        <p:txBody>
          <a:bodyPr/>
          <a:lstStyle/>
          <a:p>
            <a:r>
              <a:rPr lang="en-US" dirty="0"/>
              <a:t>Clarifications and Framework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33AB1D-D4D6-5545-9AC6-F1FF9BC5B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3529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Tracked by month of usage, not date of bill</a:t>
            </a:r>
          </a:p>
          <a:p>
            <a:r>
              <a:rPr lang="en-US" dirty="0"/>
              <a:t>Average daily usage (except one home)</a:t>
            </a:r>
          </a:p>
          <a:p>
            <a:pPr lvl="1"/>
            <a:r>
              <a:rPr lang="en-US" dirty="0"/>
              <a:t>Monthly billing cycle has varying number of days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Estimates on costs due to budget billing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Track electric charges but not electric bill</a:t>
            </a:r>
          </a:p>
          <a:p>
            <a:pPr lvl="1"/>
            <a:r>
              <a:rPr lang="en-US" dirty="0"/>
              <a:t>Each utility has varying service and connection fees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2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9A7D67-24D0-BFCF-03BA-439EBE63D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8679113-1E88-8323-CD64-437D4346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22"/>
            <a:ext cx="10515600" cy="700114"/>
          </a:xfrm>
        </p:spPr>
        <p:txBody>
          <a:bodyPr/>
          <a:lstStyle/>
          <a:p>
            <a:r>
              <a:rPr lang="en-US" dirty="0"/>
              <a:t>Impact- 253 Sierra Park Drive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A2B92E9-ADD1-3618-6393-3AF2141A4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777137"/>
              </p:ext>
            </p:extLst>
          </p:nvPr>
        </p:nvGraphicFramePr>
        <p:xfrm>
          <a:off x="1159884" y="1030497"/>
          <a:ext cx="3873912" cy="2359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956">
                  <a:extLst>
                    <a:ext uri="{9D8B030D-6E8A-4147-A177-3AD203B41FA5}">
                      <a16:colId xmlns:a16="http://schemas.microsoft.com/office/drawing/2014/main" val="2824966786"/>
                    </a:ext>
                  </a:extLst>
                </a:gridCol>
                <a:gridCol w="1936956">
                  <a:extLst>
                    <a:ext uri="{9D8B030D-6E8A-4147-A177-3AD203B41FA5}">
                      <a16:colId xmlns:a16="http://schemas.microsoft.com/office/drawing/2014/main" val="1314481910"/>
                    </a:ext>
                  </a:extLst>
                </a:gridCol>
              </a:tblGrid>
              <a:tr h="306679">
                <a:tc gridSpan="2">
                  <a:txBody>
                    <a:bodyPr/>
                    <a:lstStyle/>
                    <a:p>
                      <a:r>
                        <a:rPr lang="en-US" dirty="0"/>
                        <a:t>House Facts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023448"/>
                  </a:ext>
                </a:extLst>
              </a:tr>
              <a:tr h="306679">
                <a:tc>
                  <a:txBody>
                    <a:bodyPr/>
                    <a:lstStyle/>
                    <a:p>
                      <a:r>
                        <a:rPr lang="en-US" sz="1400" dirty="0"/>
                        <a:t>Roof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15386"/>
                  </a:ext>
                </a:extLst>
              </a:tr>
              <a:tr h="306679">
                <a:tc>
                  <a:txBody>
                    <a:bodyPr/>
                    <a:lstStyle/>
                    <a:p>
                      <a:r>
                        <a:rPr lang="en-US" sz="1400" dirty="0"/>
                        <a:t>Heating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38996"/>
                  </a:ext>
                </a:extLst>
              </a:tr>
              <a:tr h="766698">
                <a:tc>
                  <a:txBody>
                    <a:bodyPr/>
                    <a:lstStyle/>
                    <a:p>
                      <a:r>
                        <a:rPr lang="en-US" sz="1400" dirty="0"/>
                        <a:t>Insulation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Spray foam, exterior hardboard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090743"/>
                  </a:ext>
                </a:extLst>
              </a:tr>
              <a:tr h="306679">
                <a:tc>
                  <a:txBody>
                    <a:bodyPr/>
                    <a:lstStyle/>
                    <a:p>
                      <a:r>
                        <a:rPr lang="en-US" sz="1400" dirty="0"/>
                        <a:t>Year Constructed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435600"/>
                  </a:ext>
                </a:extLst>
              </a:tr>
              <a:tr h="306679">
                <a:tc>
                  <a:txBody>
                    <a:bodyPr/>
                    <a:lstStyle/>
                    <a:p>
                      <a:r>
                        <a:rPr lang="en-US" sz="1400" dirty="0"/>
                        <a:t>Array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4.25 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9773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1EB25F0-9C2B-5844-D427-BC978837B0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670222"/>
              </p:ext>
            </p:extLst>
          </p:nvPr>
        </p:nvGraphicFramePr>
        <p:xfrm>
          <a:off x="559796" y="3736255"/>
          <a:ext cx="4995430" cy="30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5BD2EEE5-A8E6-7F57-56CF-2947B2981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745178"/>
              </p:ext>
            </p:extLst>
          </p:nvPr>
        </p:nvGraphicFramePr>
        <p:xfrm>
          <a:off x="6279711" y="731406"/>
          <a:ext cx="5074089" cy="284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6E5EBF4-9EB2-BBB9-C8B5-AA7CB689F7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760044"/>
              </p:ext>
            </p:extLst>
          </p:nvPr>
        </p:nvGraphicFramePr>
        <p:xfrm>
          <a:off x="6279711" y="3736256"/>
          <a:ext cx="5074089" cy="309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3602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5CC533-7C27-194A-DA14-50DE9794F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0136AEC-213A-549B-00EA-4C2B88B2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22"/>
            <a:ext cx="10515600" cy="700114"/>
          </a:xfrm>
        </p:spPr>
        <p:txBody>
          <a:bodyPr/>
          <a:lstStyle/>
          <a:p>
            <a:r>
              <a:rPr lang="en-US" dirty="0"/>
              <a:t>Impact- 223 Sierra Park Drive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97C0B35-B316-75A9-C248-BB1C11DB2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68695"/>
              </p:ext>
            </p:extLst>
          </p:nvPr>
        </p:nvGraphicFramePr>
        <p:xfrm>
          <a:off x="1159884" y="1030497"/>
          <a:ext cx="3873912" cy="2359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956">
                  <a:extLst>
                    <a:ext uri="{9D8B030D-6E8A-4147-A177-3AD203B41FA5}">
                      <a16:colId xmlns:a16="http://schemas.microsoft.com/office/drawing/2014/main" val="2824966786"/>
                    </a:ext>
                  </a:extLst>
                </a:gridCol>
                <a:gridCol w="1936956">
                  <a:extLst>
                    <a:ext uri="{9D8B030D-6E8A-4147-A177-3AD203B41FA5}">
                      <a16:colId xmlns:a16="http://schemas.microsoft.com/office/drawing/2014/main" val="1314481910"/>
                    </a:ext>
                  </a:extLst>
                </a:gridCol>
              </a:tblGrid>
              <a:tr h="306679">
                <a:tc gridSpan="2">
                  <a:txBody>
                    <a:bodyPr/>
                    <a:lstStyle/>
                    <a:p>
                      <a:r>
                        <a:rPr lang="en-US" dirty="0"/>
                        <a:t>House Facts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023448"/>
                  </a:ext>
                </a:extLst>
              </a:tr>
              <a:tr h="306679">
                <a:tc>
                  <a:txBody>
                    <a:bodyPr/>
                    <a:lstStyle/>
                    <a:p>
                      <a:r>
                        <a:rPr lang="en-US" sz="1400" dirty="0"/>
                        <a:t>Roof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15386"/>
                  </a:ext>
                </a:extLst>
              </a:tr>
              <a:tr h="306679">
                <a:tc>
                  <a:txBody>
                    <a:bodyPr/>
                    <a:lstStyle/>
                    <a:p>
                      <a:r>
                        <a:rPr lang="en-US" sz="1400" dirty="0"/>
                        <a:t>Heating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38996"/>
                  </a:ext>
                </a:extLst>
              </a:tr>
              <a:tr h="766698">
                <a:tc>
                  <a:txBody>
                    <a:bodyPr/>
                    <a:lstStyle/>
                    <a:p>
                      <a:r>
                        <a:rPr lang="en-US" sz="1400" dirty="0"/>
                        <a:t>Insulation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Spray foam, exterior hardboard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090743"/>
                  </a:ext>
                </a:extLst>
              </a:tr>
              <a:tr h="306679">
                <a:tc>
                  <a:txBody>
                    <a:bodyPr/>
                    <a:lstStyle/>
                    <a:p>
                      <a:r>
                        <a:rPr lang="en-US" sz="1400" dirty="0"/>
                        <a:t>Year Constructed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435600"/>
                  </a:ext>
                </a:extLst>
              </a:tr>
              <a:tr h="306679">
                <a:tc>
                  <a:txBody>
                    <a:bodyPr/>
                    <a:lstStyle/>
                    <a:p>
                      <a:r>
                        <a:rPr lang="en-US" sz="1400" dirty="0"/>
                        <a:t>Array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5.1 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9773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E74E5F2-49BD-7FFB-B645-BDDCAB0FDC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767968"/>
              </p:ext>
            </p:extLst>
          </p:nvPr>
        </p:nvGraphicFramePr>
        <p:xfrm>
          <a:off x="501124" y="3736256"/>
          <a:ext cx="5191432" cy="308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3F2CB87-A4AC-04AE-3858-2488E8719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354823"/>
              </p:ext>
            </p:extLst>
          </p:nvPr>
        </p:nvGraphicFramePr>
        <p:xfrm>
          <a:off x="6279711" y="784945"/>
          <a:ext cx="4978224" cy="285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A8D87C97-4CA1-10BA-78A0-C3A6E5FA3CE0}"/>
              </a:ext>
            </a:extLst>
          </p:cNvPr>
          <p:cNvSpPr/>
          <p:nvPr/>
        </p:nvSpPr>
        <p:spPr>
          <a:xfrm>
            <a:off x="3765755" y="5771535"/>
            <a:ext cx="1740310" cy="6096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A75C836-2E0C-2FA1-0DD6-27D06A59F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653495"/>
              </p:ext>
            </p:extLst>
          </p:nvPr>
        </p:nvGraphicFramePr>
        <p:xfrm>
          <a:off x="6279711" y="3853334"/>
          <a:ext cx="4978224" cy="285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024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79985D-2014-1721-C2AF-F8E069E4E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15CD267-E0D9-4DC1-44E4-E8420354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22"/>
            <a:ext cx="10515600" cy="700114"/>
          </a:xfrm>
        </p:spPr>
        <p:txBody>
          <a:bodyPr/>
          <a:lstStyle/>
          <a:p>
            <a:r>
              <a:rPr lang="en-US" dirty="0"/>
              <a:t>Impact-605 8th Ave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F171A97-CA29-E997-A4B1-6DC79899A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017970"/>
              </p:ext>
            </p:extLst>
          </p:nvPr>
        </p:nvGraphicFramePr>
        <p:xfrm>
          <a:off x="1159884" y="1030497"/>
          <a:ext cx="3873912" cy="2359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956">
                  <a:extLst>
                    <a:ext uri="{9D8B030D-6E8A-4147-A177-3AD203B41FA5}">
                      <a16:colId xmlns:a16="http://schemas.microsoft.com/office/drawing/2014/main" val="2824966786"/>
                    </a:ext>
                  </a:extLst>
                </a:gridCol>
                <a:gridCol w="1936956">
                  <a:extLst>
                    <a:ext uri="{9D8B030D-6E8A-4147-A177-3AD203B41FA5}">
                      <a16:colId xmlns:a16="http://schemas.microsoft.com/office/drawing/2014/main" val="1314481910"/>
                    </a:ext>
                  </a:extLst>
                </a:gridCol>
              </a:tblGrid>
              <a:tr h="306679">
                <a:tc gridSpan="2">
                  <a:txBody>
                    <a:bodyPr/>
                    <a:lstStyle/>
                    <a:p>
                      <a:r>
                        <a:rPr lang="en-US" dirty="0"/>
                        <a:t>House Facts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023448"/>
                  </a:ext>
                </a:extLst>
              </a:tr>
              <a:tr h="306679">
                <a:tc>
                  <a:txBody>
                    <a:bodyPr/>
                    <a:lstStyle/>
                    <a:p>
                      <a:r>
                        <a:rPr lang="en-US" sz="1400" dirty="0"/>
                        <a:t>Roof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15386"/>
                  </a:ext>
                </a:extLst>
              </a:tr>
              <a:tr h="306679">
                <a:tc>
                  <a:txBody>
                    <a:bodyPr/>
                    <a:lstStyle/>
                    <a:p>
                      <a:r>
                        <a:rPr lang="en-US" sz="1400" dirty="0"/>
                        <a:t>Heating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38996"/>
                  </a:ext>
                </a:extLst>
              </a:tr>
              <a:tr h="766698">
                <a:tc>
                  <a:txBody>
                    <a:bodyPr/>
                    <a:lstStyle/>
                    <a:p>
                      <a:r>
                        <a:rPr lang="en-US" sz="1400" dirty="0"/>
                        <a:t>Insulation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Spray foam, exterior hardboard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090743"/>
                  </a:ext>
                </a:extLst>
              </a:tr>
              <a:tr h="306679">
                <a:tc>
                  <a:txBody>
                    <a:bodyPr/>
                    <a:lstStyle/>
                    <a:p>
                      <a:r>
                        <a:rPr lang="en-US" sz="1400" dirty="0"/>
                        <a:t>Year Constructed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435600"/>
                  </a:ext>
                </a:extLst>
              </a:tr>
              <a:tr h="306679">
                <a:tc>
                  <a:txBody>
                    <a:bodyPr/>
                    <a:lstStyle/>
                    <a:p>
                      <a:r>
                        <a:rPr lang="en-US" sz="1400" dirty="0"/>
                        <a:t>Array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4.25 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9773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7065AA3-036D-00FC-500D-10C0EA6AC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258924"/>
              </p:ext>
            </p:extLst>
          </p:nvPr>
        </p:nvGraphicFramePr>
        <p:xfrm>
          <a:off x="607728" y="3773565"/>
          <a:ext cx="4978224" cy="308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7ABFB2A-65CC-A817-66F0-BBE4AF71A6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563876"/>
              </p:ext>
            </p:extLst>
          </p:nvPr>
        </p:nvGraphicFramePr>
        <p:xfrm>
          <a:off x="6279711" y="544679"/>
          <a:ext cx="4978224" cy="2932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6C3B6E8-A394-4A42-201A-6AAAB12557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745064"/>
              </p:ext>
            </p:extLst>
          </p:nvPr>
        </p:nvGraphicFramePr>
        <p:xfrm>
          <a:off x="6279711" y="3773565"/>
          <a:ext cx="4978224" cy="308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DFBDB7CC-F251-8141-4611-A6EBFCF3536A}"/>
              </a:ext>
            </a:extLst>
          </p:cNvPr>
          <p:cNvSpPr/>
          <p:nvPr/>
        </p:nvSpPr>
        <p:spPr>
          <a:xfrm>
            <a:off x="4444181" y="4748981"/>
            <a:ext cx="403122" cy="76691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3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A2E8F7-6669-F362-5817-2C47E42DC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9F8F96A-4AF8-D725-FB64-AA0E8415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54" y="248264"/>
            <a:ext cx="10515600" cy="700114"/>
          </a:xfrm>
        </p:spPr>
        <p:txBody>
          <a:bodyPr/>
          <a:lstStyle/>
          <a:p>
            <a:r>
              <a:rPr lang="en-US" dirty="0"/>
              <a:t>Impact-2653 Blazing Star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EAA6AAE-4C59-546E-F577-F7DAB74FB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586358"/>
              </p:ext>
            </p:extLst>
          </p:nvPr>
        </p:nvGraphicFramePr>
        <p:xfrm>
          <a:off x="1159884" y="1030497"/>
          <a:ext cx="3873912" cy="2359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956">
                  <a:extLst>
                    <a:ext uri="{9D8B030D-6E8A-4147-A177-3AD203B41FA5}">
                      <a16:colId xmlns:a16="http://schemas.microsoft.com/office/drawing/2014/main" val="2824966786"/>
                    </a:ext>
                  </a:extLst>
                </a:gridCol>
                <a:gridCol w="1936956">
                  <a:extLst>
                    <a:ext uri="{9D8B030D-6E8A-4147-A177-3AD203B41FA5}">
                      <a16:colId xmlns:a16="http://schemas.microsoft.com/office/drawing/2014/main" val="1314481910"/>
                    </a:ext>
                  </a:extLst>
                </a:gridCol>
              </a:tblGrid>
              <a:tr h="306679">
                <a:tc gridSpan="2">
                  <a:txBody>
                    <a:bodyPr/>
                    <a:lstStyle/>
                    <a:p>
                      <a:r>
                        <a:rPr lang="en-US" dirty="0"/>
                        <a:t>House Facts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023448"/>
                  </a:ext>
                </a:extLst>
              </a:tr>
              <a:tr h="306679">
                <a:tc>
                  <a:txBody>
                    <a:bodyPr/>
                    <a:lstStyle/>
                    <a:p>
                      <a:r>
                        <a:rPr lang="en-US" sz="1400" dirty="0"/>
                        <a:t>Roof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East, West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15386"/>
                  </a:ext>
                </a:extLst>
              </a:tr>
              <a:tr h="306679">
                <a:tc>
                  <a:txBody>
                    <a:bodyPr/>
                    <a:lstStyle/>
                    <a:p>
                      <a:r>
                        <a:rPr lang="en-US" sz="1400" dirty="0"/>
                        <a:t>Heating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Heat Pump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38996"/>
                  </a:ext>
                </a:extLst>
              </a:tr>
              <a:tr h="766698">
                <a:tc>
                  <a:txBody>
                    <a:bodyPr/>
                    <a:lstStyle/>
                    <a:p>
                      <a:r>
                        <a:rPr lang="en-US" sz="1400" dirty="0"/>
                        <a:t>Insulation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Spray foam, exterior hardboard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090743"/>
                  </a:ext>
                </a:extLst>
              </a:tr>
              <a:tr h="306679">
                <a:tc>
                  <a:txBody>
                    <a:bodyPr/>
                    <a:lstStyle/>
                    <a:p>
                      <a:r>
                        <a:rPr lang="en-US" sz="1400" dirty="0"/>
                        <a:t>Year Constructed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435600"/>
                  </a:ext>
                </a:extLst>
              </a:tr>
              <a:tr h="306679">
                <a:tc>
                  <a:txBody>
                    <a:bodyPr/>
                    <a:lstStyle/>
                    <a:p>
                      <a:r>
                        <a:rPr lang="en-US" sz="1400" dirty="0"/>
                        <a:t>Array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4.74 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9773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ED8908E-D12A-BCBD-EEA1-3BFEDA624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997162"/>
              </p:ext>
            </p:extLst>
          </p:nvPr>
        </p:nvGraphicFramePr>
        <p:xfrm>
          <a:off x="6366712" y="760597"/>
          <a:ext cx="4866967" cy="289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1AC9A9-5AA2-6F2F-4F63-E12CCCFCA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352922"/>
              </p:ext>
            </p:extLst>
          </p:nvPr>
        </p:nvGraphicFramePr>
        <p:xfrm>
          <a:off x="663356" y="3773565"/>
          <a:ext cx="4866967" cy="308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2B073E0-3332-0A0D-61C1-9B23B72752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865210"/>
              </p:ext>
            </p:extLst>
          </p:nvPr>
        </p:nvGraphicFramePr>
        <p:xfrm>
          <a:off x="6366712" y="3773565"/>
          <a:ext cx="4866967" cy="306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83458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230</Words>
  <Application>Microsoft Office PowerPoint</Application>
  <PresentationFormat>Widescreen</PresentationFormat>
  <Paragraphs>79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What’s the Impact?</vt:lpstr>
      <vt:lpstr>Impact- 253 Sierra Park Drive</vt:lpstr>
      <vt:lpstr>Impact- 223 Sierra Park Drive</vt:lpstr>
      <vt:lpstr>Impact-605 8th Ave</vt:lpstr>
      <vt:lpstr>Impact-2653 Blazing Star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Hawes</dc:creator>
  <cp:lastModifiedBy>Scott Hawes</cp:lastModifiedBy>
  <cp:revision>1</cp:revision>
  <dcterms:created xsi:type="dcterms:W3CDTF">2026-06-15T19:09:15Z</dcterms:created>
  <dcterms:modified xsi:type="dcterms:W3CDTF">2026-06-22T14:46:24Z</dcterms:modified>
</cp:coreProperties>
</file>